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1" r:id="rId5"/>
    <p:sldId id="263" r:id="rId6"/>
    <p:sldId id="262" r:id="rId7"/>
    <p:sldId id="264" r:id="rId8"/>
    <p:sldId id="265" r:id="rId9"/>
    <p:sldId id="259" r:id="rId10"/>
    <p:sldId id="266" r:id="rId11"/>
    <p:sldId id="267" r:id="rId12"/>
    <p:sldId id="26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84" r:id="rId21"/>
    <p:sldId id="28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3" r:id="rId30"/>
    <p:sldId id="283" r:id="rId31"/>
    <p:sldId id="291" r:id="rId32"/>
    <p:sldId id="290" r:id="rId33"/>
    <p:sldId id="286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F0B36-6BAE-4F50-83B4-739D6E69B7DD}" type="datetimeFigureOut">
              <a:rPr lang="en-US" altLang="ja-JP" smtClean="0"/>
              <a:t>11/20/2016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7345B-F117-4040-A44A-E981AA62D695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646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" altLang="en-US" dirty="0"/>
              <a:t>高次元データを可視化する際に有効。</a:t>
            </a:r>
            <a:endParaRPr lang="en-US" altLang="ja" dirty="0"/>
          </a:p>
          <a:p>
            <a:endParaRPr lang="en-US" altLang="ja-JP" dirty="0"/>
          </a:p>
          <a:p>
            <a:r>
              <a:rPr lang="LID4096" altLang="ja-JP" dirty="0"/>
              <a:t>-</a:t>
            </a:r>
            <a:r>
              <a:rPr lang="ja" altLang="en-US" dirty="0"/>
              <a:t>わかりやすい解説</a:t>
            </a:r>
            <a:endParaRPr lang="en-US" altLang="ja" dirty="0"/>
          </a:p>
          <a:p>
            <a:r>
              <a:rPr lang="ja" altLang="en-US" dirty="0"/>
              <a:t>２点間の「近さ」を確率分布で表現する</a:t>
            </a:r>
            <a:endParaRPr lang="en-US" altLang="ja" dirty="0"/>
          </a:p>
          <a:p>
            <a:endParaRPr lang="en-US" altLang="ja-JP" dirty="0"/>
          </a:p>
          <a:p>
            <a:r>
              <a:rPr lang="ja" altLang="en-US" dirty="0"/>
              <a:t>点</a:t>
            </a:r>
            <a:r>
              <a:rPr lang="LID4096" altLang="ja" dirty="0"/>
              <a:t>x</a:t>
            </a:r>
            <a:r>
              <a:rPr lang="LID4096" altLang="ja-JP" dirty="0"/>
              <a:t>_i</a:t>
            </a:r>
            <a:r>
              <a:rPr lang="ja" altLang="en-US" dirty="0"/>
              <a:t>と、それ以外すべての点との距離を考える。</a:t>
            </a:r>
            <a:endParaRPr lang="en-US" altLang="ja" dirty="0"/>
          </a:p>
          <a:p>
            <a:endParaRPr lang="en-US" altLang="ja-JP" dirty="0"/>
          </a:p>
          <a:p>
            <a:r>
              <a:rPr lang="LID4096" altLang="ja-JP" dirty="0"/>
              <a:t>1. </a:t>
            </a:r>
            <a:r>
              <a:rPr lang="ja" altLang="en-US" dirty="0"/>
              <a:t>基準となる点</a:t>
            </a:r>
            <a:r>
              <a:rPr lang="LID4096" altLang="ja" dirty="0"/>
              <a:t>x</a:t>
            </a:r>
            <a:r>
              <a:rPr lang="LID4096" altLang="ja-JP" dirty="0"/>
              <a:t>_i</a:t>
            </a:r>
            <a:r>
              <a:rPr lang="ja" altLang="en-US" dirty="0"/>
              <a:t>を中心とした正規分布を考える。</a:t>
            </a:r>
            <a:endParaRPr lang="en-US" altLang="ja" dirty="0"/>
          </a:p>
          <a:p>
            <a:endParaRPr lang="LID4096" altLang="ja-JP" dirty="0"/>
          </a:p>
          <a:p>
            <a:r>
              <a:rPr lang="LID4096" altLang="ja-JP" dirty="0"/>
              <a:t>2. </a:t>
            </a:r>
            <a:r>
              <a:rPr lang="ja" altLang="en-US" dirty="0"/>
              <a:t>距離を測りたい点</a:t>
            </a:r>
            <a:r>
              <a:rPr lang="LID4096" altLang="ja" dirty="0"/>
              <a:t>x</a:t>
            </a:r>
            <a:r>
              <a:rPr lang="LID4096" altLang="ja-JP" dirty="0"/>
              <a:t>_j</a:t>
            </a:r>
            <a:r>
              <a:rPr lang="ja" altLang="en-US" dirty="0"/>
              <a:t>が抽出される確率密度を</a:t>
            </a:r>
            <a:r>
              <a:rPr lang="LID4096" altLang="ja" dirty="0"/>
              <a:t>x</a:t>
            </a:r>
            <a:r>
              <a:rPr lang="LID4096" altLang="ja-JP" dirty="0"/>
              <a:t>_i</a:t>
            </a:r>
            <a:r>
              <a:rPr lang="ja" altLang="en-US" dirty="0"/>
              <a:t>から見た</a:t>
            </a:r>
            <a:r>
              <a:rPr lang="LID4096" altLang="ja" dirty="0"/>
              <a:t>x</a:t>
            </a:r>
            <a:r>
              <a:rPr lang="LID4096" altLang="ja-JP" dirty="0"/>
              <a:t>_j</a:t>
            </a:r>
            <a:r>
              <a:rPr lang="ja" altLang="en-US" dirty="0"/>
              <a:t>の近さ</a:t>
            </a:r>
            <a:r>
              <a:rPr lang="LID4096" altLang="ja" dirty="0"/>
              <a:t>P</a:t>
            </a:r>
            <a:r>
              <a:rPr lang="LID4096" altLang="ja-JP" dirty="0"/>
              <a:t>(j|i)</a:t>
            </a:r>
            <a:r>
              <a:rPr lang="ja" altLang="en-US" dirty="0"/>
              <a:t>とする。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7345B-F117-4040-A44A-E981AA62D695}" type="slidenum">
              <a:rPr lang="en-US" altLang="ja-JP" smtClean="0"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9442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" altLang="en-US" dirty="0"/>
              <a:t>高次元データを可視化する際に有効。</a:t>
            </a:r>
            <a:endParaRPr lang="en-US" altLang="ja" dirty="0"/>
          </a:p>
          <a:p>
            <a:endParaRPr lang="en-US" altLang="ja-JP" dirty="0"/>
          </a:p>
          <a:p>
            <a:r>
              <a:rPr lang="LID4096" altLang="ja-JP" dirty="0"/>
              <a:t>-</a:t>
            </a:r>
            <a:r>
              <a:rPr lang="ja" altLang="en-US" dirty="0"/>
              <a:t>わかりやすい解説</a:t>
            </a:r>
            <a:endParaRPr lang="en-US" altLang="ja" dirty="0"/>
          </a:p>
          <a:p>
            <a:r>
              <a:rPr lang="ja" altLang="en-US" dirty="0"/>
              <a:t>２点間の「近さ」を確率分布で表現する</a:t>
            </a:r>
            <a:endParaRPr lang="en-US" altLang="ja" dirty="0"/>
          </a:p>
          <a:p>
            <a:endParaRPr lang="en-US" altLang="ja-JP" dirty="0"/>
          </a:p>
          <a:p>
            <a:r>
              <a:rPr lang="ja" altLang="en-US" dirty="0"/>
              <a:t>点</a:t>
            </a:r>
            <a:r>
              <a:rPr lang="LID4096" altLang="ja" dirty="0"/>
              <a:t>x</a:t>
            </a:r>
            <a:r>
              <a:rPr lang="LID4096" altLang="ja-JP" dirty="0"/>
              <a:t>_i</a:t>
            </a:r>
            <a:r>
              <a:rPr lang="ja" altLang="en-US" dirty="0"/>
              <a:t>と、それ以外すべての点との距離を考える。</a:t>
            </a:r>
            <a:endParaRPr lang="en-US" altLang="ja" dirty="0"/>
          </a:p>
          <a:p>
            <a:endParaRPr lang="en-US" altLang="ja-JP" dirty="0"/>
          </a:p>
          <a:p>
            <a:r>
              <a:rPr lang="LID4096" altLang="ja-JP" dirty="0"/>
              <a:t>1. </a:t>
            </a:r>
            <a:r>
              <a:rPr lang="ja" altLang="en-US" dirty="0"/>
              <a:t>基準となる点</a:t>
            </a:r>
            <a:r>
              <a:rPr lang="LID4096" altLang="ja" dirty="0"/>
              <a:t>x</a:t>
            </a:r>
            <a:r>
              <a:rPr lang="LID4096" altLang="ja-JP" dirty="0"/>
              <a:t>_i</a:t>
            </a:r>
            <a:r>
              <a:rPr lang="ja" altLang="en-US" dirty="0"/>
              <a:t>を中心とした正規分布を考える。</a:t>
            </a:r>
            <a:endParaRPr lang="en-US" altLang="ja" dirty="0"/>
          </a:p>
          <a:p>
            <a:endParaRPr lang="LID4096" altLang="ja-JP" dirty="0"/>
          </a:p>
          <a:p>
            <a:r>
              <a:rPr lang="LID4096" altLang="ja-JP" dirty="0"/>
              <a:t>2. </a:t>
            </a:r>
            <a:r>
              <a:rPr lang="ja" altLang="en-US" dirty="0"/>
              <a:t>距離を測りたい点</a:t>
            </a:r>
            <a:r>
              <a:rPr lang="LID4096" altLang="ja" dirty="0"/>
              <a:t>x</a:t>
            </a:r>
            <a:r>
              <a:rPr lang="LID4096" altLang="ja-JP" dirty="0"/>
              <a:t>_j</a:t>
            </a:r>
            <a:r>
              <a:rPr lang="ja" altLang="en-US" dirty="0"/>
              <a:t>が抽出される確率密度を</a:t>
            </a:r>
            <a:r>
              <a:rPr lang="LID4096" altLang="ja" dirty="0"/>
              <a:t>x</a:t>
            </a:r>
            <a:r>
              <a:rPr lang="LID4096" altLang="ja-JP" dirty="0"/>
              <a:t>_i</a:t>
            </a:r>
            <a:r>
              <a:rPr lang="ja" altLang="en-US" dirty="0"/>
              <a:t>から見た</a:t>
            </a:r>
            <a:r>
              <a:rPr lang="LID4096" altLang="ja" dirty="0"/>
              <a:t>x</a:t>
            </a:r>
            <a:r>
              <a:rPr lang="LID4096" altLang="ja-JP" dirty="0"/>
              <a:t>_j</a:t>
            </a:r>
            <a:r>
              <a:rPr lang="ja" altLang="en-US" dirty="0"/>
              <a:t>の近さ</a:t>
            </a:r>
            <a:r>
              <a:rPr lang="LID4096" altLang="ja" dirty="0"/>
              <a:t>P</a:t>
            </a:r>
            <a:r>
              <a:rPr lang="LID4096" altLang="ja-JP" dirty="0"/>
              <a:t>(j|i)</a:t>
            </a:r>
            <a:r>
              <a:rPr lang="ja" altLang="en-US" dirty="0"/>
              <a:t>とする。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7345B-F117-4040-A44A-E981AA62D695}" type="slidenum">
              <a:rPr lang="en-US" altLang="ja-JP" smtClean="0"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9442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" altLang="en-US" dirty="0"/>
              <a:t>高次元データを可視化する際に有効。</a:t>
            </a:r>
            <a:endParaRPr lang="en-US" altLang="ja" dirty="0"/>
          </a:p>
          <a:p>
            <a:endParaRPr lang="en-US" altLang="ja-JP" dirty="0"/>
          </a:p>
          <a:p>
            <a:r>
              <a:rPr lang="LID4096" altLang="ja-JP" dirty="0"/>
              <a:t>-</a:t>
            </a:r>
            <a:r>
              <a:rPr lang="ja" altLang="en-US" dirty="0"/>
              <a:t>わかりやすい解説</a:t>
            </a:r>
            <a:endParaRPr lang="en-US" altLang="ja" dirty="0"/>
          </a:p>
          <a:p>
            <a:r>
              <a:rPr lang="ja" altLang="en-US" dirty="0"/>
              <a:t>２点間の「近さ」を確率分布で表現する</a:t>
            </a:r>
            <a:endParaRPr lang="en-US" altLang="ja" dirty="0"/>
          </a:p>
          <a:p>
            <a:endParaRPr lang="en-US" altLang="ja-JP" dirty="0"/>
          </a:p>
          <a:p>
            <a:r>
              <a:rPr lang="ja" altLang="en-US" dirty="0"/>
              <a:t>点</a:t>
            </a:r>
            <a:r>
              <a:rPr lang="LID4096" altLang="ja" dirty="0"/>
              <a:t>x</a:t>
            </a:r>
            <a:r>
              <a:rPr lang="LID4096" altLang="ja-JP" dirty="0"/>
              <a:t>_i</a:t>
            </a:r>
            <a:r>
              <a:rPr lang="ja" altLang="en-US" dirty="0"/>
              <a:t>と、それ以外すべての点との距離を考える。</a:t>
            </a:r>
            <a:endParaRPr lang="en-US" altLang="ja" dirty="0"/>
          </a:p>
          <a:p>
            <a:endParaRPr lang="en-US" altLang="ja-JP" dirty="0"/>
          </a:p>
          <a:p>
            <a:r>
              <a:rPr lang="LID4096" altLang="ja-JP" dirty="0"/>
              <a:t>1. </a:t>
            </a:r>
            <a:r>
              <a:rPr lang="ja" altLang="en-US" dirty="0"/>
              <a:t>基準となる点</a:t>
            </a:r>
            <a:r>
              <a:rPr lang="LID4096" altLang="ja" dirty="0"/>
              <a:t>x</a:t>
            </a:r>
            <a:r>
              <a:rPr lang="LID4096" altLang="ja-JP" dirty="0"/>
              <a:t>_i</a:t>
            </a:r>
            <a:r>
              <a:rPr lang="ja" altLang="en-US" dirty="0"/>
              <a:t>を中心とした正規分布を考える。</a:t>
            </a:r>
            <a:endParaRPr lang="en-US" altLang="ja" dirty="0"/>
          </a:p>
          <a:p>
            <a:endParaRPr lang="LID4096" altLang="ja-JP" dirty="0"/>
          </a:p>
          <a:p>
            <a:r>
              <a:rPr lang="LID4096" altLang="ja-JP" dirty="0"/>
              <a:t>2. </a:t>
            </a:r>
            <a:r>
              <a:rPr lang="ja" altLang="en-US" dirty="0"/>
              <a:t>距離を測りたい点</a:t>
            </a:r>
            <a:r>
              <a:rPr lang="LID4096" altLang="ja" dirty="0"/>
              <a:t>x</a:t>
            </a:r>
            <a:r>
              <a:rPr lang="LID4096" altLang="ja-JP" dirty="0"/>
              <a:t>_j</a:t>
            </a:r>
            <a:r>
              <a:rPr lang="ja" altLang="en-US" dirty="0"/>
              <a:t>が抽出される確率密度を</a:t>
            </a:r>
            <a:r>
              <a:rPr lang="LID4096" altLang="ja" dirty="0"/>
              <a:t>x</a:t>
            </a:r>
            <a:r>
              <a:rPr lang="LID4096" altLang="ja-JP" dirty="0"/>
              <a:t>_i</a:t>
            </a:r>
            <a:r>
              <a:rPr lang="ja" altLang="en-US" dirty="0"/>
              <a:t>から見た</a:t>
            </a:r>
            <a:r>
              <a:rPr lang="LID4096" altLang="ja" dirty="0"/>
              <a:t>x</a:t>
            </a:r>
            <a:r>
              <a:rPr lang="LID4096" altLang="ja-JP" dirty="0"/>
              <a:t>_j</a:t>
            </a:r>
            <a:r>
              <a:rPr lang="ja" altLang="en-US" dirty="0"/>
              <a:t>の近さ</a:t>
            </a:r>
            <a:r>
              <a:rPr lang="LID4096" altLang="ja" dirty="0"/>
              <a:t>P</a:t>
            </a:r>
            <a:r>
              <a:rPr lang="LID4096" altLang="ja-JP" dirty="0"/>
              <a:t>(j|i)</a:t>
            </a:r>
            <a:r>
              <a:rPr lang="ja" altLang="en-US" dirty="0"/>
              <a:t>とする。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7345B-F117-4040-A44A-E981AA62D695}" type="slidenum">
              <a:rPr lang="en-US" altLang="ja-JP" smtClean="0"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944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11/20/2016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cid:ii_1587b4fa585dba3d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cid:ii_1587b4fa31616173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ID4096" altLang="ja-JP" dirty="0"/>
              <a:t>word2vec</a:t>
            </a:r>
            <a:r>
              <a:rPr lang="ja" altLang="en-US" dirty="0"/>
              <a:t>、使ってみました。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" altLang="en-US" dirty="0"/>
              <a:t>知識ベース研究室</a:t>
            </a:r>
            <a:r>
              <a:rPr lang="LID4096" altLang="ja" dirty="0"/>
              <a:t> B</a:t>
            </a:r>
            <a:r>
              <a:rPr lang="LID4096" altLang="ja-JP" dirty="0"/>
              <a:t>4 </a:t>
            </a:r>
            <a:r>
              <a:rPr lang="ja" altLang="en-US" dirty="0"/>
              <a:t>平田泰樹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81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分布的意味表現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ID4096" altLang="ja-JP" dirty="0"/>
              <a:t>[(</a:t>
            </a:r>
            <a:r>
              <a:rPr lang="ja" altLang="en-US" dirty="0"/>
              <a:t>グリンピース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必ずしも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必要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ケチャップ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ない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作る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無茶</a:t>
            </a:r>
            <a:r>
              <a:rPr lang="LID4096" altLang="ja" dirty="0"/>
              <a:t>:</a:t>
            </a:r>
            <a:r>
              <a:rPr lang="LID4096" altLang="ja-JP" dirty="0"/>
              <a:t>1)]</a:t>
            </a:r>
            <a:endParaRPr lang="ja-JP" altLang="en-US" dirty="0"/>
          </a:p>
          <a:p>
            <a:r>
              <a:rPr lang="ja" altLang="en-US" dirty="0"/>
              <a:t>次元</a:t>
            </a:r>
            <a:r>
              <a:rPr lang="en-US" altLang="ja" dirty="0"/>
              <a:t>		</a:t>
            </a:r>
            <a:r>
              <a:rPr lang="ja" altLang="en-US" dirty="0"/>
              <a:t>：</a:t>
            </a:r>
            <a:r>
              <a:rPr lang="ja" altLang="en-US" dirty="0">
                <a:solidFill>
                  <a:srgbClr val="FF0000"/>
                </a:solidFill>
              </a:rPr>
              <a:t>チキンライス</a:t>
            </a:r>
            <a:r>
              <a:rPr lang="ja" altLang="en-US" dirty="0"/>
              <a:t>と一緒にコーパス中で出現する文脈語</a:t>
            </a:r>
            <a:endParaRPr lang="en-US" altLang="ja" dirty="0"/>
          </a:p>
          <a:p>
            <a:r>
              <a:rPr lang="ja" altLang="en-US" dirty="0"/>
              <a:t>次元の値</a:t>
            </a:r>
            <a:r>
              <a:rPr lang="en-US" altLang="ja" dirty="0"/>
              <a:t>	</a:t>
            </a:r>
            <a:r>
              <a:rPr lang="ja" altLang="en-US" dirty="0"/>
              <a:t>：この次元に対応する文脈語が、何個の異なる文中で対象語と一緒に現れたか</a:t>
            </a:r>
            <a:endParaRPr lang="en-US" altLang="ja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" altLang="en-US" dirty="0">
                <a:solidFill>
                  <a:schemeClr val="accent5"/>
                </a:solidFill>
              </a:rPr>
              <a:t>共起頻度</a:t>
            </a:r>
            <a:endParaRPr lang="en-US" altLang="ja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340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分布的意味表現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" altLang="en-US" dirty="0"/>
              <a:t>一般に、高次元で、疎なベクトルが生成される</a:t>
            </a:r>
            <a:endParaRPr lang="en-US" altLang="ja" dirty="0"/>
          </a:p>
          <a:p>
            <a:r>
              <a:rPr lang="ja" altLang="en-US" dirty="0"/>
              <a:t>素性スパース問題</a:t>
            </a:r>
            <a:endParaRPr lang="en-US" altLang="ja" dirty="0"/>
          </a:p>
          <a:p>
            <a:endParaRPr lang="en-US" altLang="ja-JP" dirty="0"/>
          </a:p>
          <a:p>
            <a:r>
              <a:rPr lang="ja" altLang="en-US"/>
              <a:t>次元圧縮のため、特異値分解や非負行列分解などをする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4127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分散的意味表現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ja-JP" altLang="en-US" sz="1800" b="0" i="0" u="none" strike="noStrike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分布的意味表現は、高次元でスパース</a:t>
            </a:r>
            <a:endParaRPr lang="ja-JP" altLang="en-US" sz="1800" b="0" i="0" u="none" strike="noStrike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rtl="0"/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最初にすべての単語に固定次元の意味表現ベクトルを割り当て、ランダムに初期化する</a:t>
            </a:r>
            <a:endParaRPr lang="ja-JP" altLang="en-US" sz="1800" b="0" i="0" u="none" strike="noStrike" baseline="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rtl="0"/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何らかの予測タスクを解くことでベクトルを更新していく</a:t>
            </a:r>
            <a:endParaRPr lang="ja-JP" altLang="en-US" sz="1800" b="0" i="0" u="none" strike="noStrike" baseline="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rtl="0"/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分布的意味表現は</a:t>
            </a:r>
            <a:r>
              <a:rPr lang="en-US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1</a:t>
            </a:r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つの単語は共起する単語からしか影響を受けないが、分散的意味表現において</a:t>
            </a:r>
            <a:r>
              <a:rPr lang="ja-JP" altLang="en-US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単</a:t>
            </a:r>
            <a:r>
              <a:rPr lang="ja-JP" altLang="en-US" b="0" i="0" u="none" strike="noStrike" baseline="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語は複数の軸から影響を受けていることになる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878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altLang="ja-JP" dirty="0"/>
              <a:t>word2vec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ja-JP" altLang="en-US" sz="1800" b="0" i="0" u="none" strike="noStrike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連続単語袋詰めモデル</a:t>
            </a:r>
            <a:r>
              <a:rPr lang="en-US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</a:t>
            </a:r>
            <a:r>
              <a:rPr lang="af-ZA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continuous bag-of-words model, CBOW)</a:t>
            </a:r>
            <a:endParaRPr lang="af-ZA" altLang="ja-JP" sz="1800" b="0" i="0" u="none" strike="noStrike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rtl="0"/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連続スキップグラム</a:t>
            </a:r>
            <a:r>
              <a:rPr lang="en-US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continuous skip-gram model, SG)</a:t>
            </a:r>
            <a:endParaRPr lang="af-ZA" altLang="ja-JP" sz="1800" b="0" i="0" u="none" strike="noStrike" baseline="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rtl="0"/>
            <a:endParaRPr lang="ja-JP" altLang="en-US" sz="1800" b="0" i="0" u="none" strike="noStrike" baseline="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rtl="0"/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二種類の、単語の分散的意味表現学習のモデルを実装したツール</a:t>
            </a:r>
            <a:endParaRPr lang="ja-JP" altLang="en-US" sz="1800" b="0" i="0" u="none" strike="noStrike" baseline="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116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u="none" strike="noStrike" dirty="0">
                <a:solidFill>
                  <a:srgbClr val="FEFEFE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連続袋詰めモデル</a:t>
            </a:r>
            <a:br>
              <a:rPr lang="LID4096" altLang="ja-JP" b="1" i="0" u="none" strike="noStrike" dirty="0">
                <a:solidFill>
                  <a:srgbClr val="FEFEFE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</a:br>
            <a:r>
              <a:rPr lang="en-US" altLang="ja-JP" b="1" i="0" u="none" strike="noStrike" dirty="0">
                <a:solidFill>
                  <a:srgbClr val="FEFEFE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</a:t>
            </a:r>
            <a:r>
              <a:rPr lang="af-ZA" altLang="ja-JP" b="1" i="0" u="none" strike="noStrike" dirty="0">
                <a:solidFill>
                  <a:srgbClr val="FEFEFE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continuous bag-of-words model, CBOW)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ja-JP" altLang="en-US" sz="1800" b="0" i="0" u="none" strike="noStrike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与えられた文脈の中に出現している文脈語を使って、ある対象語が出現しているかどうかを予測可能な</a:t>
            </a:r>
            <a:r>
              <a:rPr lang="ja-JP" altLang="en-US" sz="1800" b="0" i="0" u="none" strike="noStrike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意味表現を学習</a:t>
            </a:r>
          </a:p>
          <a:p>
            <a:pPr rtl="0"/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１つの単語に２つのベクトル（対象語ベクトル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</a:t>
            </a:r>
            <a:r>
              <a:rPr lang="ja-JP" altLang="af-ZA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、</a:t>
            </a:r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文脈ベクトル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z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</a:t>
            </a:r>
            <a:r>
              <a:rPr lang="ja-JP" altLang="af-ZA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）</a:t>
            </a:r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が与えられ、これを更新していく</a:t>
            </a:r>
            <a:endParaRPr lang="ja-JP" altLang="en-US" sz="1800" b="0" i="0" u="none" strike="noStrike" baseline="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460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u="none" strike="noStrike" dirty="0">
                <a:solidFill>
                  <a:srgbClr val="FEFEFE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連続袋詰めモデル</a:t>
            </a:r>
            <a:br>
              <a:rPr lang="LID4096" altLang="ja-JP" b="1" i="0" u="none" strike="noStrike" dirty="0">
                <a:solidFill>
                  <a:srgbClr val="FEFEFE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</a:br>
            <a:r>
              <a:rPr lang="en-US" altLang="ja-JP" b="1" i="0" u="none" strike="noStrike" dirty="0">
                <a:solidFill>
                  <a:srgbClr val="FEFEFE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</a:t>
            </a:r>
            <a:r>
              <a:rPr lang="af-ZA" altLang="ja-JP" b="1" i="0" u="none" strike="noStrike" dirty="0">
                <a:solidFill>
                  <a:srgbClr val="FEFEFE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continuous bag-of-words model, CBOW)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ja-JP" altLang="en-US" sz="1800" b="0" i="0" u="none" strike="noStrike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ある対象語</a:t>
            </a:r>
            <a:r>
              <a:rPr lang="af-ZA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-JP" altLang="en-US" sz="1800" b="0" i="0" u="none" strike="noStrike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が、ある文脈中の</a:t>
            </a:r>
            <a:r>
              <a:rPr lang="af-ZA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</a:t>
            </a:r>
            <a:r>
              <a:rPr lang="ja-JP" altLang="en-US" sz="1800" b="0" i="0" u="none" strike="noStrike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番目に出現している場合、</a:t>
            </a:r>
            <a:r>
              <a:rPr lang="af-ZA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-JP" altLang="en-US" sz="1800" b="0" i="0" u="none" strike="noStrike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を中心とした</a:t>
            </a:r>
            <a:r>
              <a:rPr lang="en-US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2</a:t>
            </a:r>
            <a:r>
              <a:rPr lang="af-ZA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k+1</a:t>
            </a:r>
            <a:r>
              <a:rPr lang="ja-JP" altLang="en-US" sz="1800" b="0" i="0" u="none" strike="noStrike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個の単語からなる文脈</a:t>
            </a:r>
            <a:endParaRPr lang="ja-JP" altLang="en-US" sz="1800" b="0" i="0" u="none" strike="noStrike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marL="0" indent="0" rtl="0">
              <a:buNone/>
            </a:pPr>
            <a:r>
              <a:rPr lang="LID4096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	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(I-k),</a:t>
            </a:r>
            <a:r>
              <a:rPr lang="en-US" altLang="ja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…</a:t>
            </a:r>
            <a:r>
              <a:rPr lang="ja-Latn" altLang="ja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(i-1),i,(i+1),</a:t>
            </a:r>
            <a:r>
              <a:rPr lang="en-US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…</a:t>
            </a:r>
            <a:r>
              <a:rPr lang="ja-Latn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(i+k) </a:t>
            </a:r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を使って</a:t>
            </a:r>
            <a:r>
              <a:rPr lang="ja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、</a:t>
            </a:r>
            <a:r>
              <a:rPr lang="ja-JP" altLang="en-US" sz="18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対象語の出現確率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p(x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|z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i-k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en-US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…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z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i-1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,z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i+1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en-US" altLang="ja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…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z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i+k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)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を予測する</a:t>
            </a:r>
            <a:endParaRPr lang="en-US" altLang="ja" dirty="0">
              <a:solidFill>
                <a:srgbClr val="FFFFFF"/>
              </a:solidFill>
              <a:latin typeface="Century Gothic" panose="020B0502020202020204" pitchFamily="34" charset="0"/>
              <a:ea typeface="Arial Unicode MS" panose="020B0604020202020204" pitchFamily="34" charset="-128"/>
            </a:endParaRPr>
          </a:p>
          <a:p>
            <a:r>
              <a:rPr lang="ja" altLang="en-US" sz="1800" b="0" i="0" u="none" strike="noStrike" baseline="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rPr>
              <a:t>文脈語の出現順序は無視する</a:t>
            </a:r>
            <a:endParaRPr lang="af-ZA" altLang="ja-JP" sz="1800" b="0" i="0" u="none" strike="noStrike" baseline="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  <a:p>
            <a:pPr rtl="0"/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af-ZA" altLang="ja-JP" sz="1800" b="0" i="0" u="none" strike="noStrike" baseline="30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^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=</a:t>
            </a:r>
            <a:r>
              <a:rPr lang="LID4096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(z</a:t>
            </a:r>
            <a:r>
              <a:rPr lang="LID4096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i-k</a:t>
            </a:r>
            <a:r>
              <a:rPr lang="LID4096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+</a:t>
            </a:r>
            <a:r>
              <a:rPr lang="en-US" altLang="ja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…</a:t>
            </a:r>
            <a:r>
              <a:rPr lang="LID4096" altLang="ja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+z</a:t>
            </a:r>
            <a:r>
              <a:rPr lang="LID4096" altLang="ja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</a:t>
            </a:r>
            <a:r>
              <a:rPr lang="LID4096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-1</a:t>
            </a:r>
            <a:r>
              <a:rPr lang="LID4096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+z</a:t>
            </a:r>
            <a:r>
              <a:rPr lang="LID4096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i+1</a:t>
            </a:r>
            <a:r>
              <a:rPr lang="LID4096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+</a:t>
            </a:r>
            <a:r>
              <a:rPr lang="en-US" altLang="ja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…</a:t>
            </a:r>
            <a:r>
              <a:rPr lang="LID4096" altLang="ja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+z</a:t>
            </a:r>
            <a:r>
              <a:rPr lang="LID4096" altLang="ja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</a:t>
            </a:r>
            <a:r>
              <a:rPr lang="LID4096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+k</a:t>
            </a:r>
            <a:r>
              <a:rPr lang="LID4096" altLang="ja-JP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)/2k		</a:t>
            </a:r>
            <a:r>
              <a:rPr lang="ja" altLang="en-US" sz="1800" b="0" i="0" u="none" strike="noStrike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←　対象語ベクトルの文脈を代表するベクトル</a:t>
            </a:r>
            <a:endParaRPr lang="af-ZA" altLang="ja-JP" sz="1800" b="0" i="0" u="none" strike="noStrike" baseline="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1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u="none" strike="noStrike" dirty="0">
                <a:solidFill>
                  <a:srgbClr val="FEFEFE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連続袋詰めモデル</a:t>
            </a:r>
            <a:br>
              <a:rPr lang="LID4096" altLang="ja-JP" b="1" i="0" u="none" strike="noStrike" dirty="0">
                <a:solidFill>
                  <a:srgbClr val="FEFEFE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</a:br>
            <a:r>
              <a:rPr lang="en-US" altLang="ja-JP" b="1" i="0" u="none" strike="noStrike" dirty="0">
                <a:solidFill>
                  <a:srgbClr val="FEFEFE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</a:t>
            </a:r>
            <a:r>
              <a:rPr lang="af-ZA" altLang="ja-JP" b="1" i="0" u="none" strike="noStrike" dirty="0">
                <a:solidFill>
                  <a:srgbClr val="FEFEFE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continuous bag-of-words model, CBOW)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p(x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|z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i-k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en-US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…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z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i-1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,z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i+1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en-US" altLang="ja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…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,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z</a:t>
            </a:r>
            <a:r>
              <a:rPr lang="af-ZA" altLang="ja-JP" sz="1800" b="0" i="0" u="none" strike="noStrike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i+k</a:t>
            </a:r>
            <a:r>
              <a:rPr lang="af-ZA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)</a:t>
            </a:r>
            <a:r>
              <a:rPr lang="LID4096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 = exp(x</a:t>
            </a:r>
            <a:r>
              <a:rPr lang="LID4096" altLang="ja-JP" baseline="30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^T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x) / </a:t>
            </a:r>
            <a:r>
              <a:rPr lang="en-US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Σ</a:t>
            </a:r>
            <a:r>
              <a:rPr lang="LID4096" altLang="ja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-JP" altLang="en-US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‘</a:t>
            </a:r>
            <a:r>
              <a:rPr lang="ja" altLang="en-US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∈</a:t>
            </a:r>
            <a:r>
              <a:rPr lang="en-US" altLang="ja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ν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exp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(x</a:t>
            </a:r>
            <a:r>
              <a:rPr lang="LID4096" altLang="ja-JP" baseline="30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^T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-JP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’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)</a:t>
            </a:r>
          </a:p>
          <a:p>
            <a:pPr rtl="0"/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が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LID4096" altLang="ja-JP" baseline="30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^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の文脈に出現しやすい</a:t>
            </a:r>
            <a:r>
              <a:rPr lang="en-US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		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→　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LID4096" altLang="ja-JP" baseline="30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^T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の値が大きい</a:t>
            </a:r>
            <a:endParaRPr lang="en-US" altLang="ja" dirty="0">
              <a:solidFill>
                <a:srgbClr val="FFFFFF"/>
              </a:solidFill>
              <a:latin typeface="Century Gothic" panose="020B0502020202020204" pitchFamily="34" charset="0"/>
              <a:ea typeface="Arial Unicode MS" panose="020B0604020202020204" pitchFamily="34" charset="-128"/>
            </a:endParaRPr>
          </a:p>
          <a:p>
            <a:pPr rtl="0"/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が自分自身の文脈に出現することは一般的に稀</a:t>
            </a:r>
            <a:endParaRPr lang="en-US" altLang="ja" dirty="0">
              <a:solidFill>
                <a:srgbClr val="FFFFFF"/>
              </a:solidFill>
              <a:latin typeface="Century Gothic" panose="020B0502020202020204" pitchFamily="34" charset="0"/>
              <a:ea typeface="Arial Unicode MS" panose="020B0604020202020204" pitchFamily="34" charset="-128"/>
            </a:endParaRPr>
          </a:p>
          <a:p>
            <a:pPr marL="0" indent="0" rtl="0">
              <a:buNone/>
            </a:pPr>
            <a:r>
              <a:rPr lang="en-US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	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→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 p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(x|x)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を小さくしたい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 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→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 x</a:t>
            </a:r>
            <a:r>
              <a:rPr lang="LID4096" altLang="ja-JP" baseline="30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^T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を小さくしなければならない</a:t>
            </a:r>
            <a:endParaRPr lang="en-US" altLang="ja" dirty="0">
              <a:solidFill>
                <a:srgbClr val="FFFFFF"/>
              </a:solidFill>
              <a:latin typeface="Century Gothic" panose="020B0502020202020204" pitchFamily="34" charset="0"/>
              <a:ea typeface="Arial Unicode MS" panose="020B0604020202020204" pitchFamily="34" charset="-128"/>
            </a:endParaRPr>
          </a:p>
          <a:p>
            <a:pPr marL="0" indent="0" rtl="0">
              <a:buNone/>
            </a:pPr>
            <a:r>
              <a:rPr lang="en-US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	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が、これを小さくしたところで値は変わらない</a:t>
            </a:r>
            <a:endParaRPr lang="en-US" altLang="ja" dirty="0">
              <a:solidFill>
                <a:srgbClr val="FFFFFF"/>
              </a:solidFill>
              <a:latin typeface="Century Gothic" panose="020B0502020202020204" pitchFamily="34" charset="0"/>
              <a:ea typeface="Arial Unicode MS" panose="020B0604020202020204" pitchFamily="34" charset="-128"/>
            </a:endParaRPr>
          </a:p>
          <a:p>
            <a:pPr marL="0" indent="0" rtl="0">
              <a:buNone/>
            </a:pPr>
            <a:r>
              <a:rPr lang="en-US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	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→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 </a:t>
            </a:r>
            <a:r>
              <a:rPr lang="ja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対象語ベクトルと文脈語ベクトルの２種類を用いる</a:t>
            </a:r>
            <a:endParaRPr lang="LID4096" altLang="ja-JP" dirty="0">
              <a:solidFill>
                <a:srgbClr val="FFFFFF"/>
              </a:solidFill>
              <a:latin typeface="Century Gothic" panose="020B0502020202020204" pitchFamily="34" charset="0"/>
              <a:ea typeface="Arial Unicode MS" panose="020B0604020202020204" pitchFamily="34" charset="-128"/>
            </a:endParaRPr>
          </a:p>
        </p:txBody>
      </p:sp>
      <p:pic>
        <p:nvPicPr>
          <p:cNvPr id="6" name="図 5" descr="埋め込み画像 2"/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34" y="1970691"/>
            <a:ext cx="4473466" cy="4887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586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ソフトマックス関数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ID4096" altLang="ja-JP" sz="18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exp(x</a:t>
            </a:r>
            <a:r>
              <a:rPr lang="LID4096" altLang="ja-JP" baseline="30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^T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x) / </a:t>
            </a:r>
            <a:r>
              <a:rPr lang="en-US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Σ</a:t>
            </a:r>
            <a:r>
              <a:rPr lang="LID4096" altLang="ja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-JP" altLang="en-US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‘</a:t>
            </a:r>
            <a:r>
              <a:rPr lang="ja" altLang="en-US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∈</a:t>
            </a:r>
            <a:r>
              <a:rPr lang="en-US" altLang="ja" baseline="-25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ν</a:t>
            </a:r>
            <a:r>
              <a:rPr lang="LID4096" altLang="ja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exp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(x</a:t>
            </a:r>
            <a:r>
              <a:rPr lang="LID4096" altLang="ja-JP" baseline="3000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^T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x</a:t>
            </a:r>
            <a:r>
              <a:rPr lang="ja-JP" altLang="en-US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’</a:t>
            </a:r>
            <a:r>
              <a:rPr lang="LID4096" altLang="ja-JP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)</a:t>
            </a:r>
          </a:p>
          <a:p>
            <a:r>
              <a:rPr lang="ja" altLang="en-US" dirty="0"/>
              <a:t>シグモイド関数（</a:t>
            </a:r>
            <a:r>
              <a:rPr lang="en-US" altLang="ja" dirty="0"/>
              <a:t>σ</a:t>
            </a:r>
            <a:r>
              <a:rPr lang="LID4096" altLang="ja" dirty="0"/>
              <a:t>(</a:t>
            </a:r>
            <a:r>
              <a:rPr lang="en-US" altLang="ja" dirty="0"/>
              <a:t>θ</a:t>
            </a:r>
            <a:r>
              <a:rPr lang="LID4096" altLang="ja-JP" dirty="0"/>
              <a:t>)=1/1+exp(-</a:t>
            </a:r>
            <a:r>
              <a:rPr lang="en-US" altLang="ja" dirty="0"/>
              <a:t>θ</a:t>
            </a:r>
            <a:r>
              <a:rPr lang="LID4096" altLang="ja-JP" dirty="0"/>
              <a:t>)</a:t>
            </a:r>
            <a:r>
              <a:rPr lang="ja" altLang="en-US" dirty="0"/>
              <a:t>）を二値以上に拡張したもの</a:t>
            </a:r>
            <a:endParaRPr lang="en-US" altLang="ja" dirty="0"/>
          </a:p>
          <a:p>
            <a:r>
              <a:rPr lang="LID4096" altLang="ja-JP" dirty="0"/>
              <a:t>exp</a:t>
            </a:r>
            <a:r>
              <a:rPr lang="ja" altLang="en-US" dirty="0"/>
              <a:t>の指数が最大値に関しては１に近い値を取り、それ以外は０に近い値をとる</a:t>
            </a:r>
            <a:endParaRPr lang="en-US" altLang="ja" dirty="0"/>
          </a:p>
          <a:p>
            <a:r>
              <a:rPr lang="ja" altLang="en-US" dirty="0"/>
              <a:t>最大値を判定するために、</a:t>
            </a:r>
            <a:r>
              <a:rPr lang="LID4096" altLang="ja" dirty="0"/>
              <a:t>[</a:t>
            </a:r>
            <a:r>
              <a:rPr lang="LID4096" altLang="ja-JP" dirty="0"/>
              <a:t>0,1]</a:t>
            </a:r>
            <a:r>
              <a:rPr lang="ja" altLang="en-US" dirty="0"/>
              <a:t>の連続値を返す関数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1303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0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  <a:t>連続スキップグラム</a:t>
            </a:r>
            <a:br>
              <a:rPr lang="en-US" altLang="ja-JP" sz="4000" b="0" i="0" u="none" strike="noStrike" baseline="0" dirty="0">
                <a:solidFill>
                  <a:srgbClr val="FFFFFF"/>
                </a:solidFill>
                <a:latin typeface="ＭＳ Ｐゴシック" panose="020B0600070205080204" pitchFamily="34" charset="-128"/>
                <a:ea typeface="ＭＳ Ｐゴシック" panose="020B0600070205080204" pitchFamily="34" charset="-128"/>
              </a:rPr>
            </a:br>
            <a:r>
              <a:rPr lang="en-US" altLang="ja-JP" sz="40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(</a:t>
            </a:r>
            <a:r>
              <a:rPr lang="af-ZA" altLang="ja-JP" sz="4000" b="0" i="0" u="none" strike="noStrike" baseline="0" dirty="0">
                <a:solidFill>
                  <a:srgbClr val="FFFFFF"/>
                </a:solidFill>
                <a:latin typeface="Century Gothic" panose="020B0502020202020204" pitchFamily="34" charset="0"/>
                <a:ea typeface="Arial Unicode MS" panose="020B0604020202020204" pitchFamily="34" charset="-128"/>
              </a:rPr>
              <a:t>continuous skip-gram model, SG)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" altLang="en-US" dirty="0"/>
              <a:t>ある対象語から、文脈中に出現する文脈語の予測が可能な意味表現を学習</a:t>
            </a:r>
            <a:endParaRPr lang="en-US" altLang="ja" dirty="0"/>
          </a:p>
          <a:p>
            <a:r>
              <a:rPr lang="ja" altLang="en-US" dirty="0"/>
              <a:t>対象語</a:t>
            </a:r>
            <a:r>
              <a:rPr lang="LID4096" altLang="ja" dirty="0"/>
              <a:t>x</a:t>
            </a:r>
            <a:r>
              <a:rPr lang="ja" altLang="en-US" dirty="0"/>
              <a:t>が</a:t>
            </a:r>
            <a:r>
              <a:rPr lang="LID4096" altLang="ja" dirty="0"/>
              <a:t>i</a:t>
            </a:r>
            <a:r>
              <a:rPr lang="ja" altLang="en-US" dirty="0"/>
              <a:t>番目の単語として出現している文脈中で、ほかの単語を同時に予測する場合の確率</a:t>
            </a:r>
            <a:endParaRPr lang="en-US" altLang="ja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LID4096" altLang="ja-JP" dirty="0"/>
              <a:t>p(z</a:t>
            </a:r>
            <a:r>
              <a:rPr lang="LID4096" altLang="ja-JP" baseline="-25000" dirty="0"/>
              <a:t>i-k</a:t>
            </a:r>
            <a:r>
              <a:rPr lang="LID4096" altLang="ja-JP" dirty="0"/>
              <a:t>,</a:t>
            </a:r>
            <a:r>
              <a:rPr lang="en-US" altLang="ja" dirty="0"/>
              <a:t>…</a:t>
            </a:r>
            <a:r>
              <a:rPr lang="LID4096" altLang="ja" dirty="0"/>
              <a:t>,z</a:t>
            </a:r>
            <a:r>
              <a:rPr lang="LID4096" altLang="ja" baseline="-25000" dirty="0"/>
              <a:t>i</a:t>
            </a:r>
            <a:r>
              <a:rPr lang="LID4096" altLang="ja-JP" baseline="-25000" dirty="0"/>
              <a:t>-1</a:t>
            </a:r>
            <a:r>
              <a:rPr lang="LID4096" altLang="ja-JP" dirty="0"/>
              <a:t>,z</a:t>
            </a:r>
            <a:r>
              <a:rPr lang="LID4096" altLang="ja-JP" baseline="-25000" dirty="0"/>
              <a:t>i+1</a:t>
            </a:r>
            <a:r>
              <a:rPr lang="LID4096" altLang="ja-JP" dirty="0"/>
              <a:t>,</a:t>
            </a:r>
            <a:r>
              <a:rPr lang="en-US" altLang="ja" dirty="0"/>
              <a:t>…</a:t>
            </a:r>
            <a:r>
              <a:rPr lang="LID4096" altLang="ja" dirty="0"/>
              <a:t>,z</a:t>
            </a:r>
            <a:r>
              <a:rPr lang="LID4096" altLang="ja" baseline="-25000" dirty="0"/>
              <a:t>i</a:t>
            </a:r>
            <a:r>
              <a:rPr lang="LID4096" altLang="ja-JP" baseline="-25000" dirty="0"/>
              <a:t>+k</a:t>
            </a:r>
            <a:r>
              <a:rPr lang="LID4096" altLang="ja-JP" dirty="0"/>
              <a:t>|x)</a:t>
            </a:r>
          </a:p>
          <a:p>
            <a:r>
              <a:rPr lang="ja" altLang="en-US" dirty="0"/>
              <a:t>対象語</a:t>
            </a:r>
            <a:r>
              <a:rPr lang="LID4096" altLang="ja" dirty="0"/>
              <a:t>x</a:t>
            </a:r>
            <a:r>
              <a:rPr lang="ja" altLang="en-US" dirty="0"/>
              <a:t>がすべて独立であると仮定すると、</a:t>
            </a:r>
            <a:endParaRPr lang="en-US" altLang="ja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LID4096" altLang="ja-JP" dirty="0"/>
              <a:t>p(z</a:t>
            </a:r>
            <a:r>
              <a:rPr lang="LID4096" altLang="ja-JP" baseline="-25000" dirty="0"/>
              <a:t>i-k</a:t>
            </a:r>
            <a:r>
              <a:rPr lang="LID4096" altLang="ja-JP" dirty="0"/>
              <a:t>,</a:t>
            </a:r>
            <a:r>
              <a:rPr lang="en-US" altLang="ja" dirty="0"/>
              <a:t>…</a:t>
            </a:r>
            <a:r>
              <a:rPr lang="LID4096" altLang="ja" dirty="0"/>
              <a:t>,z</a:t>
            </a:r>
            <a:r>
              <a:rPr lang="LID4096" altLang="ja" baseline="-25000" dirty="0"/>
              <a:t>i</a:t>
            </a:r>
            <a:r>
              <a:rPr lang="LID4096" altLang="ja-JP" baseline="-25000" dirty="0"/>
              <a:t>-1</a:t>
            </a:r>
            <a:r>
              <a:rPr lang="LID4096" altLang="ja-JP" dirty="0"/>
              <a:t>,z</a:t>
            </a:r>
            <a:r>
              <a:rPr lang="LID4096" altLang="ja-JP" baseline="-25000" dirty="0"/>
              <a:t>i+1</a:t>
            </a:r>
            <a:r>
              <a:rPr lang="LID4096" altLang="ja-JP" dirty="0"/>
              <a:t>,</a:t>
            </a:r>
            <a:r>
              <a:rPr lang="en-US" altLang="ja" dirty="0"/>
              <a:t>…</a:t>
            </a:r>
            <a:r>
              <a:rPr lang="LID4096" altLang="ja" dirty="0"/>
              <a:t>,z</a:t>
            </a:r>
            <a:r>
              <a:rPr lang="LID4096" altLang="ja" baseline="-25000" dirty="0"/>
              <a:t>i</a:t>
            </a:r>
            <a:r>
              <a:rPr lang="LID4096" altLang="ja-JP" baseline="-25000" dirty="0"/>
              <a:t>+k</a:t>
            </a:r>
            <a:r>
              <a:rPr lang="LID4096" altLang="ja-JP" dirty="0"/>
              <a:t>|x) = p(z</a:t>
            </a:r>
            <a:r>
              <a:rPr lang="LID4096" altLang="ja-JP" baseline="-25000" dirty="0"/>
              <a:t>i-k</a:t>
            </a:r>
            <a:r>
              <a:rPr lang="LID4096" altLang="ja-JP" dirty="0"/>
              <a:t>|x)</a:t>
            </a:r>
            <a:r>
              <a:rPr lang="en-US" altLang="ja" dirty="0"/>
              <a:t>…</a:t>
            </a:r>
            <a:r>
              <a:rPr lang="LID4096" altLang="ja" dirty="0"/>
              <a:t>p</a:t>
            </a:r>
            <a:r>
              <a:rPr lang="LID4096" altLang="ja-JP" dirty="0"/>
              <a:t>(</a:t>
            </a:r>
            <a:r>
              <a:rPr lang="LID4096" altLang="ja" dirty="0"/>
              <a:t>z</a:t>
            </a:r>
            <a:r>
              <a:rPr lang="LID4096" altLang="ja" baseline="-25000" dirty="0"/>
              <a:t>i</a:t>
            </a:r>
            <a:r>
              <a:rPr lang="LID4096" altLang="ja-JP" baseline="-25000" dirty="0"/>
              <a:t>-1</a:t>
            </a:r>
            <a:r>
              <a:rPr lang="LID4096" altLang="ja-JP" dirty="0"/>
              <a:t>|x)p(z</a:t>
            </a:r>
            <a:r>
              <a:rPr lang="LID4096" altLang="ja-JP" baseline="-25000" dirty="0"/>
              <a:t>i+1</a:t>
            </a:r>
            <a:r>
              <a:rPr lang="LID4096" altLang="ja-JP" dirty="0"/>
              <a:t>|x)</a:t>
            </a:r>
            <a:r>
              <a:rPr lang="en-US" altLang="ja" dirty="0"/>
              <a:t>…</a:t>
            </a:r>
            <a:r>
              <a:rPr lang="LID4096" altLang="ja" dirty="0"/>
              <a:t>p</a:t>
            </a:r>
            <a:r>
              <a:rPr lang="LID4096" altLang="ja-JP" dirty="0"/>
              <a:t>(</a:t>
            </a:r>
            <a:r>
              <a:rPr lang="LID4096" altLang="ja" dirty="0"/>
              <a:t>z</a:t>
            </a:r>
            <a:r>
              <a:rPr lang="LID4096" altLang="ja" baseline="-25000" dirty="0"/>
              <a:t>i</a:t>
            </a:r>
            <a:r>
              <a:rPr lang="LID4096" altLang="ja-JP" baseline="-25000" dirty="0"/>
              <a:t>+k</a:t>
            </a:r>
            <a:r>
              <a:rPr lang="LID4096" altLang="ja-JP" dirty="0"/>
              <a:t>|x)</a:t>
            </a:r>
          </a:p>
          <a:p>
            <a:pPr marL="0" indent="0">
              <a:buNone/>
            </a:pPr>
            <a:r>
              <a:rPr lang="LID4096" altLang="ja-JP" dirty="0"/>
              <a:t>	</a:t>
            </a:r>
            <a:r>
              <a:rPr lang="ja" altLang="en-US" dirty="0"/>
              <a:t>と計算できることから、ある対象語</a:t>
            </a:r>
            <a:r>
              <a:rPr lang="LID4096" altLang="ja" dirty="0"/>
              <a:t>x</a:t>
            </a:r>
            <a:r>
              <a:rPr lang="ja" altLang="en-US" dirty="0"/>
              <a:t>の文脈で文脈語</a:t>
            </a:r>
            <a:r>
              <a:rPr lang="LID4096" altLang="ja" dirty="0"/>
              <a:t>z</a:t>
            </a:r>
            <a:r>
              <a:rPr lang="ja" altLang="en-US" dirty="0"/>
              <a:t>が出現する確率は</a:t>
            </a:r>
            <a:endParaRPr lang="en-US" altLang="ja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LID4096" altLang="ja-JP" dirty="0"/>
              <a:t>p(z|x) = exp(x</a:t>
            </a:r>
            <a:r>
              <a:rPr lang="LID4096" altLang="ja-JP" baseline="30000" dirty="0"/>
              <a:t>T</a:t>
            </a:r>
            <a:r>
              <a:rPr lang="LID4096" altLang="ja-JP" dirty="0"/>
              <a:t>z) / </a:t>
            </a:r>
            <a:r>
              <a:rPr lang="en-US" altLang="ja" dirty="0"/>
              <a:t>Σ</a:t>
            </a:r>
            <a:r>
              <a:rPr lang="LID4096" altLang="ja" baseline="-25000" dirty="0"/>
              <a:t>x</a:t>
            </a:r>
            <a:r>
              <a:rPr lang="ja-JP" altLang="en-US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ja" altLang="en-US" baseline="-25000" dirty="0"/>
              <a:t>∈</a:t>
            </a:r>
            <a:r>
              <a:rPr lang="en-US" altLang="ja" baseline="-25000" dirty="0"/>
              <a:t>ν</a:t>
            </a:r>
            <a:r>
              <a:rPr lang="LID4096" altLang="ja" baseline="-25000" dirty="0"/>
              <a:t>(x</a:t>
            </a:r>
            <a:r>
              <a:rPr lang="LID4096" altLang="ja-JP" baseline="-25000" dirty="0"/>
              <a:t>)</a:t>
            </a:r>
            <a:r>
              <a:rPr lang="LID4096" altLang="ja-JP" dirty="0"/>
              <a:t>exp(x</a:t>
            </a:r>
            <a:r>
              <a:rPr lang="LID4096" altLang="ja-JP" baseline="30000" dirty="0"/>
              <a:t>T</a:t>
            </a:r>
            <a:r>
              <a:rPr lang="LID4096" altLang="ja-JP" dirty="0"/>
              <a:t>z</a:t>
            </a:r>
            <a:r>
              <a:rPr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r>
              <a:rPr lang="LID4096" altLang="ja-JP" dirty="0"/>
              <a:t>)</a:t>
            </a:r>
          </a:p>
        </p:txBody>
      </p:sp>
      <p:pic>
        <p:nvPicPr>
          <p:cNvPr id="6" name="図 5" descr="埋め込み画像 1"/>
          <p:cNvPicPr/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178" y="3575652"/>
            <a:ext cx="2017822" cy="3282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36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altLang="ja-JP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CBOW</a:t>
            </a:r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と、連続</a:t>
            </a:r>
            <a:r>
              <a:rPr lang="LID4096" altLang="ja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Skip</a:t>
            </a:r>
            <a:r>
              <a:rPr lang="LID4096" altLang="ja-JP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-gram</a:t>
            </a:r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モデル</a:t>
            </a:r>
            <a:endParaRPr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" altLang="en-US" dirty="0"/>
              <a:t>どちらも文脈語ベクトルと対象語ベクトルの学習を要する</a:t>
            </a:r>
            <a:endParaRPr lang="en-US" altLang="ja" dirty="0"/>
          </a:p>
          <a:p>
            <a:r>
              <a:rPr lang="ja" altLang="en-US" dirty="0"/>
              <a:t>文脈語の独立性を近似していない分、</a:t>
            </a:r>
            <a:r>
              <a:rPr lang="LID4096" altLang="ja" dirty="0"/>
              <a:t>CBOW</a:t>
            </a:r>
            <a:r>
              <a:rPr lang="ja" altLang="en-US" dirty="0"/>
              <a:t>の方が正確</a:t>
            </a:r>
            <a:endParaRPr lang="en-US" altLang="ja" dirty="0"/>
          </a:p>
          <a:p>
            <a:r>
              <a:rPr lang="ja" altLang="en-US" dirty="0"/>
              <a:t>複数の文脈語から１つの対象語を予測しているため、</a:t>
            </a:r>
            <a:r>
              <a:rPr lang="LID4096" altLang="ja" dirty="0"/>
              <a:t>CBOW</a:t>
            </a:r>
            <a:r>
              <a:rPr lang="ja" altLang="en-US" dirty="0"/>
              <a:t>の方が大きなコーパスを要する</a:t>
            </a:r>
            <a:endParaRPr lang="en-US" altLang="ja" dirty="0"/>
          </a:p>
          <a:p>
            <a:r>
              <a:rPr lang="ja" altLang="en-US" dirty="0"/>
              <a:t>より正確な答えが得られるのは連続</a:t>
            </a:r>
            <a:r>
              <a:rPr lang="LID4096" altLang="ja" dirty="0"/>
              <a:t>Skip</a:t>
            </a:r>
            <a:r>
              <a:rPr lang="LID4096" altLang="ja-JP" dirty="0"/>
              <a:t>-gram</a:t>
            </a:r>
            <a:r>
              <a:rPr lang="ja" altLang="en-US" dirty="0"/>
              <a:t>の方だといわれている</a:t>
            </a:r>
            <a:endParaRPr lang="en-US" altLang="ja" dirty="0"/>
          </a:p>
        </p:txBody>
      </p:sp>
    </p:spTree>
    <p:extLst>
      <p:ext uri="{BB962C8B-B14F-4D97-AF65-F5344CB8AC3E}">
        <p14:creationId xmlns:p14="http://schemas.microsoft.com/office/powerpoint/2010/main" val="156177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altLang="ja-JP" dirty="0"/>
              <a:t>word2vec </a:t>
            </a:r>
            <a:r>
              <a:rPr lang="ja" altLang="en-US" dirty="0"/>
              <a:t>とは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ID4096" altLang="ja-JP" dirty="0"/>
              <a:t>2013</a:t>
            </a:r>
            <a:r>
              <a:rPr lang="ja" altLang="en-US" dirty="0"/>
              <a:t>年に</a:t>
            </a:r>
            <a:r>
              <a:rPr lang="LID4096" altLang="ja" dirty="0"/>
              <a:t>Google</a:t>
            </a:r>
            <a:r>
              <a:rPr lang="ja" altLang="en-US" dirty="0"/>
              <a:t>がオープンソース化した自然言語処理のプロジェクト</a:t>
            </a:r>
            <a:endParaRPr lang="en-US" altLang="ja" dirty="0"/>
          </a:p>
          <a:p>
            <a:r>
              <a:rPr lang="ja" altLang="en-US" dirty="0"/>
              <a:t>単語の分散的意味表現学習のツール</a:t>
            </a:r>
            <a:endParaRPr lang="en-US" altLang="ja" dirty="0"/>
          </a:p>
          <a:p>
            <a:r>
              <a:rPr lang="ja" altLang="en-US" dirty="0"/>
              <a:t>文章を読み込んで単語の意味表現を学習し、各単語の意味を多次元ベクトル化する</a:t>
            </a:r>
            <a:endParaRPr lang="en-US" altLang="ja" dirty="0"/>
          </a:p>
        </p:txBody>
      </p:sp>
    </p:spTree>
    <p:extLst>
      <p:ext uri="{BB962C8B-B14F-4D97-AF65-F5344CB8AC3E}">
        <p14:creationId xmlns:p14="http://schemas.microsoft.com/office/powerpoint/2010/main" val="1423630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altLang="ja-JP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CBOW</a:t>
            </a:r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と、連続</a:t>
            </a:r>
            <a:r>
              <a:rPr lang="LID4096" altLang="ja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Skip</a:t>
            </a:r>
            <a:r>
              <a:rPr lang="LID4096" altLang="ja-JP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-gram</a:t>
            </a:r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モデル</a:t>
            </a:r>
            <a:endParaRPr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図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199" y="2102308"/>
            <a:ext cx="7671599" cy="44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4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連続</a:t>
            </a:r>
            <a:r>
              <a:rPr lang="LID4096" altLang="ja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Skip</a:t>
            </a:r>
            <a:r>
              <a:rPr lang="LID4096" altLang="ja-JP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-gram</a:t>
            </a:r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モデル</a:t>
            </a:r>
            <a:endParaRPr lang="ja-JP" alt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図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0839" y="1905000"/>
            <a:ext cx="307031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連続</a:t>
            </a:r>
            <a:r>
              <a:rPr lang="LID4096" altLang="ja" dirty="0"/>
              <a:t>Skip</a:t>
            </a:r>
            <a:r>
              <a:rPr lang="LID4096" altLang="ja-JP" dirty="0"/>
              <a:t>-gram</a:t>
            </a:r>
            <a:r>
              <a:rPr lang="ja" altLang="en-US" dirty="0"/>
              <a:t>モデルの最適化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" altLang="en-US" sz="3600" b="1" dirty="0"/>
              <a:t>について話していくのですが・・・</a:t>
            </a:r>
            <a:endParaRPr lang="en-US" altLang="ja" sz="3600" b="1" dirty="0"/>
          </a:p>
          <a:p>
            <a:pPr marL="0" indent="0">
              <a:buNone/>
            </a:pPr>
            <a:r>
              <a:rPr lang="ja" altLang="en-US" sz="4400" b="1" dirty="0"/>
              <a:t>数学が苦手で</a:t>
            </a:r>
            <a:endParaRPr lang="en-US" altLang="ja" sz="4400" b="1" dirty="0"/>
          </a:p>
          <a:p>
            <a:pPr marL="0" indent="0">
              <a:buNone/>
            </a:pPr>
            <a:r>
              <a:rPr lang="ja" altLang="en-US" sz="5400" b="1" dirty="0"/>
              <a:t>全然よくわからなかったです</a:t>
            </a:r>
            <a:endParaRPr lang="ja-JP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29104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連続</a:t>
            </a:r>
            <a:r>
              <a:rPr lang="LID4096" altLang="ja" dirty="0"/>
              <a:t>Skip</a:t>
            </a:r>
            <a:r>
              <a:rPr lang="LID4096" altLang="ja-JP" dirty="0"/>
              <a:t>-gram</a:t>
            </a:r>
            <a:r>
              <a:rPr lang="ja" altLang="en-US" dirty="0"/>
              <a:t>モデルの最適化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" altLang="en-US" dirty="0"/>
              <a:t>注目する式</a:t>
            </a:r>
            <a:r>
              <a:rPr lang="LID4096" altLang="ja" dirty="0"/>
              <a:t>	p</a:t>
            </a:r>
            <a:r>
              <a:rPr lang="LID4096" altLang="ja-JP" dirty="0"/>
              <a:t>(z|x) = exp(x</a:t>
            </a:r>
            <a:r>
              <a:rPr lang="LID4096" altLang="ja-JP" baseline="30000" dirty="0"/>
              <a:t>T</a:t>
            </a:r>
            <a:r>
              <a:rPr lang="LID4096" altLang="ja-JP" dirty="0"/>
              <a:t>z) / </a:t>
            </a:r>
            <a:r>
              <a:rPr lang="en-US" altLang="ja" dirty="0"/>
              <a:t>Σ</a:t>
            </a:r>
            <a:r>
              <a:rPr lang="LID4096" altLang="ja" baseline="-25000" dirty="0"/>
              <a:t>x</a:t>
            </a:r>
            <a:r>
              <a:rPr lang="ja-JP" altLang="en-US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ja" altLang="en-US" baseline="-25000" dirty="0"/>
              <a:t>∈</a:t>
            </a:r>
            <a:r>
              <a:rPr lang="en-US" altLang="ja" baseline="-25000" dirty="0"/>
              <a:t>ν</a:t>
            </a:r>
            <a:r>
              <a:rPr lang="LID4096" altLang="ja" baseline="-25000" dirty="0"/>
              <a:t>(x</a:t>
            </a:r>
            <a:r>
              <a:rPr lang="LID4096" altLang="ja-JP" baseline="-25000" dirty="0"/>
              <a:t>)</a:t>
            </a:r>
            <a:r>
              <a:rPr lang="LID4096" altLang="ja-JP" dirty="0"/>
              <a:t>exp(x</a:t>
            </a:r>
            <a:r>
              <a:rPr lang="LID4096" altLang="ja-JP" baseline="30000" dirty="0"/>
              <a:t>T</a:t>
            </a:r>
            <a:r>
              <a:rPr lang="LID4096" altLang="ja-JP" dirty="0"/>
              <a:t>z</a:t>
            </a:r>
            <a:r>
              <a:rPr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r>
              <a:rPr lang="LID4096" altLang="ja-JP" dirty="0"/>
              <a:t>)</a:t>
            </a:r>
          </a:p>
          <a:p>
            <a:r>
              <a:rPr lang="LID4096" altLang="ja" dirty="0"/>
              <a:t>x</a:t>
            </a:r>
            <a:r>
              <a:rPr lang="ja" altLang="en-US" dirty="0"/>
              <a:t>または</a:t>
            </a:r>
            <a:r>
              <a:rPr lang="LID4096" altLang="ja" dirty="0"/>
              <a:t>z</a:t>
            </a:r>
            <a:r>
              <a:rPr lang="ja" altLang="en-US" dirty="0"/>
              <a:t>の両方について凸関数ではない</a:t>
            </a:r>
            <a:endParaRPr lang="en-US" altLang="ja" dirty="0"/>
          </a:p>
          <a:p>
            <a:r>
              <a:rPr lang="ja" altLang="en-US" dirty="0"/>
              <a:t>どちらか一方を固定すると片方の変数に関して凸関数</a:t>
            </a:r>
            <a:endParaRPr lang="en-US" altLang="ja" dirty="0"/>
          </a:p>
          <a:p>
            <a:r>
              <a:rPr lang="LID4096" altLang="ja" dirty="0"/>
              <a:t>x</a:t>
            </a:r>
            <a:r>
              <a:rPr lang="LID4096" altLang="ja" baseline="30000" dirty="0"/>
              <a:t>T</a:t>
            </a:r>
            <a:r>
              <a:rPr lang="LID4096" altLang="ja" dirty="0"/>
              <a:t>z</a:t>
            </a:r>
            <a:r>
              <a:rPr lang="ja" altLang="en-US" dirty="0"/>
              <a:t>は、それぞれのベクトルに関して線形</a:t>
            </a:r>
            <a:r>
              <a:rPr lang="en-US" altLang="ja" dirty="0"/>
              <a:t>	</a:t>
            </a:r>
            <a:r>
              <a:rPr lang="ja" altLang="en-US" dirty="0"/>
              <a:t>→</a:t>
            </a:r>
            <a:r>
              <a:rPr lang="en-US" altLang="ja" dirty="0"/>
              <a:t>	</a:t>
            </a:r>
            <a:r>
              <a:rPr lang="ja" altLang="en-US" dirty="0"/>
              <a:t>双線形</a:t>
            </a:r>
            <a:endParaRPr lang="en-US" altLang="ja" dirty="0"/>
          </a:p>
          <a:p>
            <a:r>
              <a:rPr lang="LID4096" altLang="ja" dirty="0"/>
              <a:t>x</a:t>
            </a:r>
            <a:r>
              <a:rPr lang="LID4096" altLang="ja" baseline="30000" dirty="0"/>
              <a:t>T</a:t>
            </a:r>
            <a:r>
              <a:rPr lang="LID4096" altLang="ja" dirty="0"/>
              <a:t>z</a:t>
            </a:r>
            <a:r>
              <a:rPr lang="ja" altLang="en-US" dirty="0"/>
              <a:t>が</a:t>
            </a:r>
            <a:r>
              <a:rPr lang="LID4096" altLang="ja" dirty="0"/>
              <a:t>exp</a:t>
            </a:r>
            <a:r>
              <a:rPr lang="ja" altLang="en-US" dirty="0"/>
              <a:t>内にあるので、対数をとると双線形</a:t>
            </a:r>
            <a:r>
              <a:rPr lang="en-US" altLang="ja" dirty="0"/>
              <a:t>	</a:t>
            </a:r>
            <a:r>
              <a:rPr lang="ja" altLang="en-US" dirty="0"/>
              <a:t>→</a:t>
            </a:r>
            <a:r>
              <a:rPr lang="en-US" altLang="ja" dirty="0"/>
              <a:t>	</a:t>
            </a:r>
            <a:r>
              <a:rPr lang="ja" altLang="en-US" dirty="0"/>
              <a:t>対数双線形関数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332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連続</a:t>
            </a:r>
            <a:r>
              <a:rPr lang="LID4096" altLang="ja" dirty="0"/>
              <a:t>Skip</a:t>
            </a:r>
            <a:r>
              <a:rPr lang="LID4096" altLang="ja-JP" dirty="0"/>
              <a:t>-gram</a:t>
            </a:r>
            <a:r>
              <a:rPr lang="ja" altLang="en-US" dirty="0"/>
              <a:t>モデルの最適化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ID4096" altLang="ja" dirty="0"/>
              <a:t>p</a:t>
            </a:r>
            <a:r>
              <a:rPr lang="LID4096" altLang="ja-JP" dirty="0"/>
              <a:t>(z|x) = exp(x</a:t>
            </a:r>
            <a:r>
              <a:rPr lang="LID4096" altLang="ja-JP" baseline="30000" dirty="0"/>
              <a:t>T</a:t>
            </a:r>
            <a:r>
              <a:rPr lang="LID4096" altLang="ja-JP" dirty="0"/>
              <a:t>z) / </a:t>
            </a:r>
            <a:r>
              <a:rPr lang="en-US" altLang="ja" dirty="0"/>
              <a:t>Σ</a:t>
            </a:r>
            <a:r>
              <a:rPr lang="LID4096" altLang="ja" baseline="-25000" dirty="0"/>
              <a:t>x</a:t>
            </a:r>
            <a:r>
              <a:rPr lang="ja-JP" altLang="en-US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ja" altLang="en-US" baseline="-25000" dirty="0"/>
              <a:t>∈</a:t>
            </a:r>
            <a:r>
              <a:rPr lang="en-US" altLang="ja" baseline="-25000" dirty="0"/>
              <a:t>ν</a:t>
            </a:r>
            <a:r>
              <a:rPr lang="LID4096" altLang="ja" baseline="-25000" dirty="0"/>
              <a:t>(x</a:t>
            </a:r>
            <a:r>
              <a:rPr lang="LID4096" altLang="ja-JP" baseline="-25000" dirty="0"/>
              <a:t>)</a:t>
            </a:r>
            <a:r>
              <a:rPr lang="LID4096" altLang="ja-JP" dirty="0"/>
              <a:t>exp(x</a:t>
            </a:r>
            <a:r>
              <a:rPr lang="LID4096" altLang="ja-JP" baseline="30000" dirty="0"/>
              <a:t>T</a:t>
            </a:r>
            <a:r>
              <a:rPr lang="LID4096" altLang="ja-JP" dirty="0"/>
              <a:t>z</a:t>
            </a:r>
            <a:r>
              <a:rPr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r>
              <a:rPr lang="LID4096" altLang="ja-JP" dirty="0"/>
              <a:t>)</a:t>
            </a:r>
          </a:p>
          <a:p>
            <a:r>
              <a:rPr lang="ja" altLang="en-US" dirty="0"/>
              <a:t>両辺の対数を取って</a:t>
            </a:r>
            <a:r>
              <a:rPr lang="LID4096" altLang="ja" dirty="0"/>
              <a:t>x</a:t>
            </a:r>
            <a:r>
              <a:rPr lang="ja" altLang="en-US" dirty="0"/>
              <a:t>、</a:t>
            </a:r>
            <a:r>
              <a:rPr lang="LID4096" altLang="ja" dirty="0"/>
              <a:t>z</a:t>
            </a:r>
            <a:r>
              <a:rPr lang="ja" altLang="en-US" dirty="0"/>
              <a:t>それぞれで偏微分（上の式を最大化する）</a:t>
            </a:r>
            <a:endParaRPr lang="en-US" altLang="ja" dirty="0"/>
          </a:p>
          <a:p>
            <a:r>
              <a:rPr lang="ja" altLang="en-US" dirty="0"/>
              <a:t>∂</a:t>
            </a:r>
            <a:r>
              <a:rPr lang="LID4096" altLang="ja" dirty="0"/>
              <a:t> </a:t>
            </a:r>
            <a:r>
              <a:rPr lang="LID4096" altLang="ja-JP" dirty="0"/>
              <a:t>/ </a:t>
            </a:r>
            <a:r>
              <a:rPr lang="ja" altLang="en-US" dirty="0"/>
              <a:t>∂</a:t>
            </a:r>
            <a:r>
              <a:rPr lang="LID4096" altLang="ja" dirty="0"/>
              <a:t>x</a:t>
            </a:r>
            <a:r>
              <a:rPr lang="LID4096" altLang="ja-JP" dirty="0"/>
              <a:t>  log(p(z|x)) = z </a:t>
            </a:r>
            <a:r>
              <a:rPr lang="en-US" altLang="ja-JP" dirty="0"/>
              <a:t>–</a:t>
            </a:r>
            <a:r>
              <a:rPr lang="LID4096" altLang="ja-JP" dirty="0"/>
              <a:t> </a:t>
            </a:r>
            <a:r>
              <a:rPr lang="en-US" altLang="ja" dirty="0"/>
              <a:t>Σ</a:t>
            </a:r>
            <a:r>
              <a:rPr lang="LID4096" altLang="ja" baseline="-25000" dirty="0"/>
              <a:t>z</a:t>
            </a:r>
            <a:r>
              <a:rPr lang="ja-JP" altLang="en-US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ja" altLang="en-US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∈</a:t>
            </a:r>
            <a:r>
              <a:rPr lang="en-US" altLang="ja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ν</a:t>
            </a:r>
            <a:r>
              <a:rPr lang="LID4096" altLang="ja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(x</a:t>
            </a:r>
            <a:r>
              <a:rPr lang="LID4096" altLang="ja-JP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LID4096" altLang="ja-JP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r>
              <a:rPr lang="LID4096" altLang="ja-JP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p(z</a:t>
            </a:r>
            <a:r>
              <a:rPr lang="ja-JP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LID4096" altLang="ja-JP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|x)</a:t>
            </a:r>
          </a:p>
          <a:p>
            <a:r>
              <a:rPr lang="ja" altLang="en-US" dirty="0"/>
              <a:t>∂</a:t>
            </a:r>
            <a:r>
              <a:rPr lang="LID4096" altLang="ja" dirty="0"/>
              <a:t> </a:t>
            </a:r>
            <a:r>
              <a:rPr lang="LID4096" altLang="ja-JP" dirty="0"/>
              <a:t>/ </a:t>
            </a:r>
            <a:r>
              <a:rPr lang="ja" altLang="en-US" dirty="0"/>
              <a:t>∂</a:t>
            </a:r>
            <a:r>
              <a:rPr lang="LID4096" altLang="ja" dirty="0"/>
              <a:t>z</a:t>
            </a:r>
            <a:r>
              <a:rPr lang="LID4096" altLang="ja-JP" dirty="0"/>
              <a:t>  log(p(z|x)) = x(1 </a:t>
            </a:r>
            <a:r>
              <a:rPr lang="en-US" altLang="ja-JP" dirty="0"/>
              <a:t>–</a:t>
            </a:r>
            <a:r>
              <a:rPr lang="LID4096" altLang="ja-JP" dirty="0"/>
              <a:t> p(z|x))</a:t>
            </a:r>
          </a:p>
          <a:p>
            <a:endParaRPr lang="LID4096" altLang="ja-JP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これを用いて、まず最初にすべての単語に対し、対象語ベクトルと文脈語ベクトルをランダムに初期化し、ある文脈中で単語</a:t>
            </a:r>
            <a:r>
              <a:rPr lang="LID4096" altLang="ja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の周辺に単語</a:t>
            </a:r>
            <a:r>
              <a:rPr lang="LID4096" altLang="ja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が出現している場合、</a:t>
            </a:r>
            <a:r>
              <a:rPr lang="LID4096" altLang="ja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</a:t>
            </a:r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と</a:t>
            </a:r>
            <a:r>
              <a:rPr lang="LID4096" altLang="ja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ja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を更新する。</a:t>
            </a:r>
            <a:endParaRPr lang="LID4096" altLang="ja-JP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53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連続</a:t>
            </a:r>
            <a:r>
              <a:rPr lang="LID4096" altLang="ja" dirty="0"/>
              <a:t>Skip</a:t>
            </a:r>
            <a:r>
              <a:rPr lang="LID4096" altLang="ja-JP" dirty="0"/>
              <a:t>-gram</a:t>
            </a:r>
            <a:r>
              <a:rPr lang="ja" altLang="en-US" dirty="0"/>
              <a:t>モデルの最適化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ID4096" altLang="ja-JP" dirty="0"/>
              <a:t>x</a:t>
            </a:r>
            <a:r>
              <a:rPr lang="LID4096" altLang="ja-JP" baseline="30000" dirty="0"/>
              <a:t>(t+1)</a:t>
            </a:r>
            <a:r>
              <a:rPr lang="LID4096" altLang="ja-JP" dirty="0"/>
              <a:t> = x</a:t>
            </a:r>
            <a:r>
              <a:rPr lang="LID4096" altLang="ja-JP" baseline="30000" dirty="0"/>
              <a:t>(t)</a:t>
            </a:r>
            <a:r>
              <a:rPr lang="LID4096" altLang="ja-JP" dirty="0"/>
              <a:t> + </a:t>
            </a:r>
            <a:r>
              <a:rPr lang="en-US" altLang="ja" dirty="0"/>
              <a:t>η</a:t>
            </a:r>
            <a:r>
              <a:rPr lang="LID4096" altLang="ja" baseline="30000" dirty="0"/>
              <a:t>(t</a:t>
            </a:r>
            <a:r>
              <a:rPr lang="LID4096" altLang="ja-JP" baseline="30000" dirty="0"/>
              <a:t>)</a:t>
            </a:r>
            <a:r>
              <a:rPr lang="LID4096" altLang="ja-JP" dirty="0"/>
              <a:t> </a:t>
            </a:r>
            <a:r>
              <a:rPr lang="ja" altLang="en-US" dirty="0"/>
              <a:t>∂</a:t>
            </a:r>
            <a:r>
              <a:rPr lang="LID4096" altLang="ja" dirty="0"/>
              <a:t> </a:t>
            </a:r>
            <a:r>
              <a:rPr lang="LID4096" altLang="ja-JP" dirty="0"/>
              <a:t>/ </a:t>
            </a:r>
            <a:r>
              <a:rPr lang="ja" altLang="en-US" dirty="0"/>
              <a:t>∂</a:t>
            </a:r>
            <a:r>
              <a:rPr lang="LID4096" altLang="ja" dirty="0"/>
              <a:t>x</a:t>
            </a:r>
            <a:r>
              <a:rPr lang="LID4096" altLang="ja-JP" dirty="0"/>
              <a:t>  log(p(z</a:t>
            </a:r>
            <a:r>
              <a:rPr lang="LID4096" altLang="ja-JP" baseline="-25000" dirty="0"/>
              <a:t>i</a:t>
            </a:r>
            <a:r>
              <a:rPr lang="LID4096" altLang="ja-JP" dirty="0"/>
              <a:t>|x</a:t>
            </a:r>
            <a:r>
              <a:rPr lang="LID4096" altLang="ja-JP" baseline="-25000" dirty="0"/>
              <a:t>i</a:t>
            </a:r>
            <a:r>
              <a:rPr lang="LID4096" altLang="ja-JP" dirty="0"/>
              <a:t>))</a:t>
            </a:r>
          </a:p>
          <a:p>
            <a:pPr marL="457200" lvl="1" indent="0">
              <a:buNone/>
            </a:pPr>
            <a:r>
              <a:rPr lang="LID4096" altLang="ja-JP" dirty="0"/>
              <a:t>	</a:t>
            </a:r>
            <a:r>
              <a:rPr lang="LID4096" altLang="ja-JP" sz="1800" dirty="0"/>
              <a:t>= x</a:t>
            </a:r>
            <a:r>
              <a:rPr lang="LID4096" altLang="ja-JP" sz="1800" baseline="30000" dirty="0"/>
              <a:t>(t)</a:t>
            </a:r>
            <a:r>
              <a:rPr lang="LID4096" altLang="ja-JP" sz="1800" dirty="0"/>
              <a:t> + </a:t>
            </a:r>
            <a:r>
              <a:rPr lang="en-US" altLang="ja" sz="1800" dirty="0"/>
              <a:t>η</a:t>
            </a:r>
            <a:r>
              <a:rPr lang="LID4096" altLang="ja" sz="1800" baseline="30000" dirty="0"/>
              <a:t>(t</a:t>
            </a:r>
            <a:r>
              <a:rPr lang="LID4096" altLang="ja-JP" sz="1800" baseline="30000" dirty="0"/>
              <a:t>)</a:t>
            </a:r>
            <a:r>
              <a:rPr lang="LID4096" altLang="ja-JP" sz="1800" dirty="0"/>
              <a:t> ( z</a:t>
            </a:r>
            <a:r>
              <a:rPr lang="LID4096" altLang="ja-JP" sz="1800" baseline="30000" dirty="0"/>
              <a:t>(t)</a:t>
            </a:r>
            <a:r>
              <a:rPr lang="LID4096" altLang="ja-JP" sz="1800" dirty="0"/>
              <a:t> </a:t>
            </a:r>
            <a:r>
              <a:rPr lang="en-US" altLang="ja-JP" sz="1800" dirty="0"/>
              <a:t>–</a:t>
            </a:r>
            <a:r>
              <a:rPr lang="LID4096" altLang="ja-JP" sz="1800" dirty="0"/>
              <a:t> </a:t>
            </a:r>
            <a:r>
              <a:rPr lang="en-US" altLang="ja" sz="1800" dirty="0"/>
              <a:t>Σ</a:t>
            </a:r>
            <a:r>
              <a:rPr lang="LID4096" altLang="ja" sz="1800" baseline="-25000" dirty="0"/>
              <a:t>z</a:t>
            </a:r>
            <a:r>
              <a:rPr lang="ja-JP" altLang="en-US" sz="18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ja" altLang="en-US" sz="18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∈</a:t>
            </a:r>
            <a:r>
              <a:rPr lang="en-US" altLang="ja" sz="18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ν</a:t>
            </a:r>
            <a:r>
              <a:rPr lang="LID4096" altLang="ja" sz="18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(x</a:t>
            </a:r>
            <a:r>
              <a:rPr lang="LID4096" altLang="ja-JP" sz="18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LID4096" altLang="ja-JP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ja-JP" altLang="en-US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r>
              <a:rPr lang="LID4096" altLang="ja-JP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p(z</a:t>
            </a:r>
            <a:r>
              <a:rPr lang="ja-JP" altLang="en-US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LID4096" altLang="ja-JP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|x))</a:t>
            </a:r>
          </a:p>
          <a:p>
            <a:r>
              <a:rPr lang="LID4096" altLang="ja-JP" dirty="0"/>
              <a:t>z</a:t>
            </a:r>
            <a:r>
              <a:rPr lang="LID4096" altLang="ja-JP" baseline="30000" dirty="0"/>
              <a:t>(t+1)</a:t>
            </a:r>
            <a:r>
              <a:rPr lang="LID4096" altLang="ja-JP" dirty="0"/>
              <a:t> = z</a:t>
            </a:r>
            <a:r>
              <a:rPr lang="LID4096" altLang="ja-JP" baseline="30000" dirty="0"/>
              <a:t>(t)</a:t>
            </a:r>
            <a:r>
              <a:rPr lang="LID4096" altLang="ja-JP" dirty="0"/>
              <a:t> + </a:t>
            </a:r>
            <a:r>
              <a:rPr lang="en-US" altLang="ja" dirty="0"/>
              <a:t>η</a:t>
            </a:r>
            <a:r>
              <a:rPr lang="LID4096" altLang="ja" baseline="30000" dirty="0"/>
              <a:t>(t</a:t>
            </a:r>
            <a:r>
              <a:rPr lang="LID4096" altLang="ja-JP" baseline="30000" dirty="0"/>
              <a:t>)</a:t>
            </a:r>
            <a:r>
              <a:rPr lang="LID4096" altLang="ja-JP" dirty="0"/>
              <a:t> (</a:t>
            </a:r>
            <a:r>
              <a:rPr lang="ja" altLang="en-US" dirty="0"/>
              <a:t>∂</a:t>
            </a:r>
            <a:r>
              <a:rPr lang="LID4096" altLang="ja" dirty="0"/>
              <a:t> </a:t>
            </a:r>
            <a:r>
              <a:rPr lang="LID4096" altLang="ja-JP" dirty="0"/>
              <a:t>/ </a:t>
            </a:r>
            <a:r>
              <a:rPr lang="ja" altLang="en-US" dirty="0"/>
              <a:t>∂</a:t>
            </a:r>
            <a:r>
              <a:rPr lang="LID4096" altLang="ja" dirty="0"/>
              <a:t>z</a:t>
            </a:r>
            <a:r>
              <a:rPr lang="LID4096" altLang="ja-JP" dirty="0"/>
              <a:t>  log(p(z|x)))</a:t>
            </a:r>
          </a:p>
          <a:p>
            <a:pPr marL="457200" lvl="1" indent="0">
              <a:buNone/>
            </a:pPr>
            <a:r>
              <a:rPr lang="LID4096" altLang="ja-JP" dirty="0"/>
              <a:t>	</a:t>
            </a:r>
            <a:r>
              <a:rPr lang="LID4096" altLang="ja-JP" sz="1800" dirty="0"/>
              <a:t>= x</a:t>
            </a:r>
            <a:r>
              <a:rPr lang="LID4096" altLang="ja-JP" sz="1800" baseline="30000" dirty="0"/>
              <a:t>(t)</a:t>
            </a:r>
            <a:r>
              <a:rPr lang="LID4096" altLang="ja-JP" sz="1800" dirty="0"/>
              <a:t> + </a:t>
            </a:r>
            <a:r>
              <a:rPr lang="en-US" altLang="ja" sz="1800" dirty="0"/>
              <a:t>η</a:t>
            </a:r>
            <a:r>
              <a:rPr lang="LID4096" altLang="ja" sz="1800" baseline="30000" dirty="0"/>
              <a:t>(t</a:t>
            </a:r>
            <a:r>
              <a:rPr lang="LID4096" altLang="ja-JP" sz="1800" baseline="30000" dirty="0"/>
              <a:t>)</a:t>
            </a:r>
            <a:r>
              <a:rPr lang="LID4096" altLang="ja-JP" sz="1800" dirty="0"/>
              <a:t> x(1 </a:t>
            </a:r>
            <a:r>
              <a:rPr lang="en-US" altLang="ja-JP" sz="1800" dirty="0"/>
              <a:t>–</a:t>
            </a:r>
            <a:r>
              <a:rPr lang="LID4096" altLang="ja-JP" sz="1800" dirty="0"/>
              <a:t> p(z|x))</a:t>
            </a:r>
          </a:p>
          <a:p>
            <a:r>
              <a:rPr lang="en-US" altLang="ja" dirty="0"/>
              <a:t>η</a:t>
            </a:r>
            <a:r>
              <a:rPr lang="LID4096" altLang="ja" baseline="30000" dirty="0"/>
              <a:t>(t</a:t>
            </a:r>
            <a:r>
              <a:rPr lang="LID4096" altLang="ja-JP" baseline="30000" dirty="0"/>
              <a:t>)</a:t>
            </a:r>
            <a:r>
              <a:rPr lang="ja" altLang="en-US" dirty="0"/>
              <a:t>は</a:t>
            </a:r>
            <a:r>
              <a:rPr lang="LID4096" altLang="ja" dirty="0"/>
              <a:t>t</a:t>
            </a:r>
            <a:r>
              <a:rPr lang="ja" altLang="en-US" dirty="0"/>
              <a:t>回目の更新の時の学習率　動的な学習計画法を使って調整する</a:t>
            </a:r>
            <a:endParaRPr lang="LID4096" altLang="ja-JP" dirty="0"/>
          </a:p>
        </p:txBody>
      </p:sp>
    </p:spTree>
    <p:extLst>
      <p:ext uri="{BB962C8B-B14F-4D97-AF65-F5344CB8AC3E}">
        <p14:creationId xmlns:p14="http://schemas.microsoft.com/office/powerpoint/2010/main" val="370705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altLang="ja-JP" dirty="0"/>
              <a:t>AdaGrad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" altLang="en-US" dirty="0"/>
              <a:t>線形モデルのオンライン学習で、学習率を自動調整する手法の一つ</a:t>
            </a:r>
            <a:endParaRPr lang="en-US" altLang="ja" dirty="0"/>
          </a:p>
          <a:p>
            <a:pPr marL="0" indent="0">
              <a:buNone/>
            </a:pPr>
            <a:r>
              <a:rPr lang="LID4096" altLang="ja-JP" dirty="0"/>
              <a:t>	r</a:t>
            </a:r>
            <a:r>
              <a:rPr lang="LID4096" altLang="ja-JP" baseline="-25000" dirty="0"/>
              <a:t>t</a:t>
            </a:r>
            <a:r>
              <a:rPr lang="LID4096" altLang="ja-JP" dirty="0"/>
              <a:t> = r</a:t>
            </a:r>
            <a:r>
              <a:rPr lang="LID4096" altLang="ja-JP" baseline="-25000" dirty="0"/>
              <a:t>t-1</a:t>
            </a:r>
            <a:r>
              <a:rPr lang="LID4096" altLang="ja-JP" dirty="0"/>
              <a:t> + g * g</a:t>
            </a:r>
          </a:p>
          <a:p>
            <a:pPr marL="0" indent="0">
              <a:buNone/>
            </a:pPr>
            <a:r>
              <a:rPr lang="LID4096" altLang="ja" dirty="0"/>
              <a:t>	</a:t>
            </a:r>
            <a:r>
              <a:rPr lang="en-US" altLang="ja" dirty="0"/>
              <a:t>η</a:t>
            </a:r>
            <a:r>
              <a:rPr lang="LID4096" altLang="ja" baseline="-25000" dirty="0"/>
              <a:t>t</a:t>
            </a:r>
            <a:r>
              <a:rPr lang="LID4096" altLang="ja-JP" dirty="0"/>
              <a:t> = </a:t>
            </a:r>
            <a:r>
              <a:rPr lang="en-US" altLang="ja" dirty="0"/>
              <a:t>η</a:t>
            </a:r>
            <a:r>
              <a:rPr lang="LID4096" altLang="ja" baseline="-25000" dirty="0"/>
              <a:t>0</a:t>
            </a:r>
            <a:r>
              <a:rPr lang="LID4096" altLang="ja-JP" dirty="0"/>
              <a:t> / </a:t>
            </a:r>
            <a:r>
              <a:rPr lang="ja" altLang="en-US" dirty="0"/>
              <a:t>√</a:t>
            </a:r>
            <a:r>
              <a:rPr lang="LID4096" altLang="ja" dirty="0"/>
              <a:t>r</a:t>
            </a:r>
            <a:r>
              <a:rPr lang="LID4096" altLang="ja" baseline="-25000" dirty="0"/>
              <a:t>t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528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負例サンプリング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0498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階層型ソフトマックスによる近似計算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7191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altLang="ja-JP" dirty="0"/>
              <a:t>T</a:t>
            </a:r>
            <a:r>
              <a:rPr lang="ja" altLang="en-US" dirty="0"/>
              <a:t>分布型確率的近傍埋め込み法</a:t>
            </a:r>
            <a:r>
              <a:rPr lang="LID4096" altLang="ja" dirty="0"/>
              <a:t>(t</a:t>
            </a:r>
            <a:r>
              <a:rPr lang="LID4096" altLang="ja-JP" dirty="0"/>
              <a:t>-SNE)</a:t>
            </a:r>
            <a:br>
              <a:rPr lang="en-US" altLang="ja" dirty="0"/>
            </a:br>
            <a:r>
              <a:rPr lang="LID4096" altLang="ja" sz="3200" dirty="0"/>
              <a:t>(t</a:t>
            </a:r>
            <a:r>
              <a:rPr lang="LID4096" altLang="ja-JP" sz="3200" dirty="0"/>
              <a:t>-distributed stochastic neighbor embedding)</a:t>
            </a:r>
            <a:endParaRPr lang="ja-JP" altLang="en-US" sz="3200" dirty="0"/>
          </a:p>
        </p:txBody>
      </p:sp>
      <p:pic>
        <p:nvPicPr>
          <p:cNvPr id="6" name="図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000" y="1855666"/>
            <a:ext cx="5142585" cy="500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35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意味表現の学習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" altLang="en-US" dirty="0"/>
              <a:t>意味表現が、なぜ必要か</a:t>
            </a:r>
            <a:endParaRPr lang="en-US" altLang="ja" dirty="0"/>
          </a:p>
          <a:p>
            <a:pPr marL="457200" lvl="1" indent="0">
              <a:buNone/>
            </a:pPr>
            <a:r>
              <a:rPr lang="ja" altLang="en-US" dirty="0"/>
              <a:t>→　計算機を使って処理するために、処理対象を表現する必要がある</a:t>
            </a:r>
            <a:endParaRPr lang="en-US" altLang="ja" dirty="0"/>
          </a:p>
          <a:p>
            <a:pPr marL="457200" lvl="1" indent="0">
              <a:buNone/>
            </a:pPr>
            <a:r>
              <a:rPr lang="ja" altLang="en-US" dirty="0"/>
              <a:t>→　単語の意味表現を獲得すれば、句、文、文書の構造から、より複雑な意味を表現可能になる</a:t>
            </a:r>
            <a:endParaRPr lang="en-US" altLang="ja" dirty="0"/>
          </a:p>
          <a:p>
            <a:pPr indent="-285750"/>
            <a:r>
              <a:rPr lang="ja" altLang="en-US" dirty="0">
                <a:latin typeface="+mn-ea"/>
              </a:rPr>
              <a:t>大量のテキストからどのような意味表現を獲得するか</a:t>
            </a:r>
            <a:endParaRPr lang="en-US" altLang="ja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ja" altLang="en-US" dirty="0">
                <a:latin typeface="+mn-ea"/>
              </a:rPr>
              <a:t>分布的意味表現</a:t>
            </a:r>
            <a:endParaRPr lang="en-US" altLang="ja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ja" altLang="en-US" dirty="0">
                <a:latin typeface="+mn-ea"/>
              </a:rPr>
              <a:t>分散的意味表現</a:t>
            </a:r>
            <a:r>
              <a:rPr lang="en-US" altLang="ja" dirty="0">
                <a:latin typeface="+mn-ea"/>
              </a:rPr>
              <a:t>		</a:t>
            </a:r>
            <a:r>
              <a:rPr lang="ja" altLang="en-US" dirty="0">
                <a:latin typeface="+mn-ea"/>
              </a:rPr>
              <a:t>←</a:t>
            </a:r>
            <a:r>
              <a:rPr lang="LID4096" altLang="ja" dirty="0">
                <a:latin typeface="+mn-ea"/>
              </a:rPr>
              <a:t> word</a:t>
            </a:r>
            <a:r>
              <a:rPr lang="LID4096" altLang="ja-JP" dirty="0">
                <a:latin typeface="+mn-ea"/>
              </a:rPr>
              <a:t>2vec</a:t>
            </a:r>
          </a:p>
          <a:p>
            <a:pPr marL="57150" indent="0">
              <a:buNone/>
            </a:pPr>
            <a:endParaRPr lang="LID4096" altLang="ja-JP" dirty="0">
              <a:latin typeface="+mn-ea"/>
            </a:endParaRPr>
          </a:p>
        </p:txBody>
      </p:sp>
      <p:pic>
        <p:nvPicPr>
          <p:cNvPr id="6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50" y="4105603"/>
            <a:ext cx="4893150" cy="27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36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altLang="ja-JP" dirty="0"/>
              <a:t>T</a:t>
            </a:r>
            <a:r>
              <a:rPr lang="ja" altLang="en-US" dirty="0"/>
              <a:t>分布型確率的近傍埋め込み法</a:t>
            </a:r>
            <a:r>
              <a:rPr lang="LID4096" altLang="ja" dirty="0"/>
              <a:t>(t</a:t>
            </a:r>
            <a:r>
              <a:rPr lang="LID4096" altLang="ja-JP" dirty="0"/>
              <a:t>-SNE)</a:t>
            </a:r>
            <a:br>
              <a:rPr lang="en-US" altLang="ja" dirty="0"/>
            </a:br>
            <a:r>
              <a:rPr lang="LID4096" altLang="ja" sz="3200" dirty="0"/>
              <a:t>(t</a:t>
            </a:r>
            <a:r>
              <a:rPr lang="LID4096" altLang="ja-JP" sz="3200" dirty="0"/>
              <a:t>-distributed stochastic neighbor embedding)</a:t>
            </a:r>
            <a:endParaRPr lang="ja-JP" altLang="en-US" sz="3200" dirty="0"/>
          </a:p>
        </p:txBody>
      </p:sp>
      <p:pic>
        <p:nvPicPr>
          <p:cNvPr id="4" name="図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8542" y="1903510"/>
            <a:ext cx="9754913" cy="49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27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altLang="ja-JP" dirty="0"/>
              <a:t>T</a:t>
            </a:r>
            <a:r>
              <a:rPr lang="ja" altLang="en-US" dirty="0"/>
              <a:t>分布型確率的近傍埋め込み法</a:t>
            </a:r>
            <a:r>
              <a:rPr lang="LID4096" altLang="ja" dirty="0"/>
              <a:t>(t</a:t>
            </a:r>
            <a:r>
              <a:rPr lang="LID4096" altLang="ja-JP" dirty="0"/>
              <a:t>-SNE)</a:t>
            </a:r>
            <a:br>
              <a:rPr lang="en-US" altLang="ja" dirty="0"/>
            </a:br>
            <a:r>
              <a:rPr lang="LID4096" altLang="ja" sz="3200" dirty="0"/>
              <a:t>(t</a:t>
            </a:r>
            <a:r>
              <a:rPr lang="LID4096" altLang="ja-JP" sz="3200" dirty="0"/>
              <a:t>-distributed stochastic neighbor embedding)</a:t>
            </a:r>
            <a:endParaRPr lang="ja-JP" altLang="en-US" sz="3200" dirty="0"/>
          </a:p>
        </p:txBody>
      </p:sp>
      <p:pic>
        <p:nvPicPr>
          <p:cNvPr id="6" name="図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9594" y="3062463"/>
            <a:ext cx="11052809" cy="1556251"/>
          </a:xfrm>
          <a:prstGeom prst="rect">
            <a:avLst/>
          </a:prstGeom>
        </p:spPr>
      </p:pic>
      <p:pic>
        <p:nvPicPr>
          <p:cNvPr id="10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4" y="4618714"/>
            <a:ext cx="11052809" cy="15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11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altLang="ja-JP" dirty="0"/>
              <a:t>T</a:t>
            </a:r>
            <a:r>
              <a:rPr lang="ja" altLang="en-US" dirty="0"/>
              <a:t>分布型確率的近傍埋め込み法</a:t>
            </a:r>
            <a:r>
              <a:rPr lang="LID4096" altLang="ja" dirty="0"/>
              <a:t>(t</a:t>
            </a:r>
            <a:r>
              <a:rPr lang="LID4096" altLang="ja-JP" dirty="0"/>
              <a:t>-SNE)</a:t>
            </a:r>
            <a:br>
              <a:rPr lang="en-US" altLang="ja" dirty="0"/>
            </a:br>
            <a:r>
              <a:rPr lang="LID4096" altLang="ja" sz="3200" dirty="0"/>
              <a:t>(t</a:t>
            </a:r>
            <a:r>
              <a:rPr lang="LID4096" altLang="ja-JP" sz="3200" dirty="0"/>
              <a:t>-distributed stochastic neighbor embedding)</a:t>
            </a:r>
            <a:endParaRPr lang="ja-JP" altLang="en-US" sz="3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" altLang="en-US" dirty="0"/>
              <a:t>ある点</a:t>
            </a:r>
            <a:r>
              <a:rPr lang="LID4096" altLang="ja" dirty="0"/>
              <a:t>i</a:t>
            </a:r>
            <a:r>
              <a:rPr lang="ja" altLang="en-US" dirty="0"/>
              <a:t>から見た別の点</a:t>
            </a:r>
            <a:r>
              <a:rPr lang="LID4096" altLang="ja" dirty="0"/>
              <a:t>j</a:t>
            </a:r>
            <a:r>
              <a:rPr lang="ja" altLang="en-US" dirty="0"/>
              <a:t>との類似性は、点</a:t>
            </a:r>
            <a:r>
              <a:rPr lang="LID4096" altLang="ja" dirty="0"/>
              <a:t>i</a:t>
            </a:r>
            <a:r>
              <a:rPr lang="ja" altLang="en-US" dirty="0"/>
              <a:t>を中心とするガウス分布で定義される</a:t>
            </a:r>
            <a:r>
              <a:rPr lang="LID4096" altLang="ja" dirty="0"/>
              <a:t>i</a:t>
            </a:r>
            <a:r>
              <a:rPr lang="ja" altLang="en-US" dirty="0"/>
              <a:t>の近辺の中で</a:t>
            </a:r>
            <a:r>
              <a:rPr lang="LID4096" altLang="ja" dirty="0"/>
              <a:t>j</a:t>
            </a:r>
            <a:r>
              <a:rPr lang="ja" altLang="en-US" dirty="0"/>
              <a:t>が見つかる条件付確率</a:t>
            </a:r>
            <a:r>
              <a:rPr lang="LID4096" altLang="ja" dirty="0"/>
              <a:t>p</a:t>
            </a:r>
            <a:r>
              <a:rPr lang="LID4096" altLang="ja-JP" dirty="0"/>
              <a:t>(j|i)</a:t>
            </a:r>
            <a:r>
              <a:rPr lang="ja" altLang="en-US" dirty="0"/>
              <a:t>として定義される</a:t>
            </a:r>
            <a:endParaRPr lang="en-US" altLang="ja" dirty="0"/>
          </a:p>
          <a:p>
            <a:r>
              <a:rPr lang="LID4096" altLang="ja-JP" dirty="0"/>
              <a:t>p(j|i) = exp(-||x</a:t>
            </a:r>
            <a:r>
              <a:rPr lang="LID4096" altLang="ja-JP" baseline="-25000" dirty="0"/>
              <a:t>i</a:t>
            </a:r>
            <a:r>
              <a:rPr lang="LID4096" altLang="ja-JP" dirty="0"/>
              <a:t> </a:t>
            </a:r>
            <a:r>
              <a:rPr lang="en-US" altLang="ja-JP" dirty="0"/>
              <a:t>–</a:t>
            </a:r>
            <a:r>
              <a:rPr lang="LID4096" altLang="ja-JP" dirty="0"/>
              <a:t> x</a:t>
            </a:r>
            <a:r>
              <a:rPr lang="LID4096" altLang="ja-JP" baseline="-25000" dirty="0"/>
              <a:t>j</a:t>
            </a:r>
            <a:r>
              <a:rPr lang="LID4096" altLang="ja-JP" dirty="0"/>
              <a:t>||</a:t>
            </a:r>
            <a:r>
              <a:rPr lang="LID4096" altLang="ja-JP" baseline="30000" dirty="0"/>
              <a:t>2</a:t>
            </a:r>
            <a:r>
              <a:rPr lang="LID4096" altLang="ja-JP" dirty="0"/>
              <a:t> / 2</a:t>
            </a:r>
            <a:r>
              <a:rPr lang="en-US" altLang="ja" dirty="0"/>
              <a:t>σ</a:t>
            </a:r>
            <a:r>
              <a:rPr lang="LID4096" altLang="ja" baseline="-25000" dirty="0"/>
              <a:t>i</a:t>
            </a:r>
            <a:r>
              <a:rPr lang="LID4096" altLang="ja-JP" baseline="30000" dirty="0"/>
              <a:t>2</a:t>
            </a:r>
            <a:r>
              <a:rPr lang="LID4096" altLang="ja-JP" dirty="0"/>
              <a:t>) / </a:t>
            </a:r>
            <a:r>
              <a:rPr lang="en-US" altLang="ja" dirty="0"/>
              <a:t>Σ</a:t>
            </a:r>
            <a:r>
              <a:rPr lang="LID4096" altLang="ja" baseline="-25000" dirty="0"/>
              <a:t>k</a:t>
            </a:r>
            <a:r>
              <a:rPr lang="ja" altLang="en-US" baseline="-25000" dirty="0"/>
              <a:t>≠</a:t>
            </a:r>
            <a:r>
              <a:rPr lang="LID4096" altLang="ja" baseline="-25000" dirty="0"/>
              <a:t>i</a:t>
            </a:r>
            <a:r>
              <a:rPr lang="LID4096" altLang="ja-JP" dirty="0"/>
              <a:t> exp(-||x</a:t>
            </a:r>
            <a:r>
              <a:rPr lang="LID4096" altLang="ja-JP" baseline="-25000" dirty="0"/>
              <a:t>i</a:t>
            </a:r>
            <a:r>
              <a:rPr lang="LID4096" altLang="ja-JP" dirty="0"/>
              <a:t> </a:t>
            </a:r>
            <a:r>
              <a:rPr lang="en-US" altLang="ja-JP" dirty="0"/>
              <a:t>–</a:t>
            </a:r>
            <a:r>
              <a:rPr lang="LID4096" altLang="ja-JP" dirty="0"/>
              <a:t> x</a:t>
            </a:r>
            <a:r>
              <a:rPr lang="LID4096" altLang="ja-JP" baseline="-25000" dirty="0"/>
              <a:t>k</a:t>
            </a:r>
            <a:r>
              <a:rPr lang="LID4096" altLang="ja-JP" dirty="0"/>
              <a:t>||</a:t>
            </a:r>
            <a:r>
              <a:rPr lang="LID4096" altLang="ja-JP" baseline="30000" dirty="0"/>
              <a:t>2</a:t>
            </a:r>
            <a:r>
              <a:rPr lang="LID4096" altLang="ja-JP" dirty="0"/>
              <a:t> / 2</a:t>
            </a:r>
            <a:r>
              <a:rPr lang="en-US" altLang="ja" dirty="0"/>
              <a:t>σ</a:t>
            </a:r>
            <a:r>
              <a:rPr lang="LID4096" altLang="ja" baseline="-25000" dirty="0"/>
              <a:t>i</a:t>
            </a:r>
            <a:r>
              <a:rPr lang="LID4096" altLang="ja-JP" baseline="30000" dirty="0"/>
              <a:t>2</a:t>
            </a:r>
            <a:r>
              <a:rPr lang="LID4096" altLang="ja-JP" dirty="0"/>
              <a:t>)</a:t>
            </a:r>
          </a:p>
          <a:p>
            <a:r>
              <a:rPr lang="ja" altLang="en-US" dirty="0"/>
              <a:t>次元削減した際の類似度</a:t>
            </a:r>
            <a:r>
              <a:rPr lang="LID4096" altLang="ja" dirty="0"/>
              <a:t>q</a:t>
            </a:r>
            <a:r>
              <a:rPr lang="LID4096" altLang="ja-JP" dirty="0"/>
              <a:t>(j|i)</a:t>
            </a:r>
          </a:p>
          <a:p>
            <a:r>
              <a:rPr lang="LID4096" altLang="ja-JP" dirty="0"/>
              <a:t>q(j|i) = exp(-||y</a:t>
            </a:r>
            <a:r>
              <a:rPr lang="LID4096" altLang="ja-JP" baseline="-25000" dirty="0"/>
              <a:t>i</a:t>
            </a:r>
            <a:r>
              <a:rPr lang="LID4096" altLang="ja-JP" dirty="0"/>
              <a:t> </a:t>
            </a:r>
            <a:r>
              <a:rPr lang="en-US" altLang="ja-JP" dirty="0"/>
              <a:t>–</a:t>
            </a:r>
            <a:r>
              <a:rPr lang="LID4096" altLang="ja-JP" dirty="0"/>
              <a:t> y</a:t>
            </a:r>
            <a:r>
              <a:rPr lang="LID4096" altLang="ja-JP" baseline="-25000" dirty="0"/>
              <a:t>j</a:t>
            </a:r>
            <a:r>
              <a:rPr lang="LID4096" altLang="ja-JP" dirty="0"/>
              <a:t>||</a:t>
            </a:r>
            <a:r>
              <a:rPr lang="LID4096" altLang="ja-JP" baseline="30000" dirty="0"/>
              <a:t>2</a:t>
            </a:r>
            <a:r>
              <a:rPr lang="LID4096" altLang="ja-JP" dirty="0"/>
              <a:t>) / </a:t>
            </a:r>
            <a:r>
              <a:rPr lang="en-US" altLang="ja" dirty="0"/>
              <a:t>Σ</a:t>
            </a:r>
            <a:r>
              <a:rPr lang="LID4096" altLang="ja" baseline="-25000" dirty="0"/>
              <a:t>k</a:t>
            </a:r>
            <a:r>
              <a:rPr lang="ja" altLang="en-US" baseline="-25000" dirty="0"/>
              <a:t>≠</a:t>
            </a:r>
            <a:r>
              <a:rPr lang="LID4096" altLang="ja" baseline="-25000" dirty="0"/>
              <a:t>i</a:t>
            </a:r>
            <a:r>
              <a:rPr lang="LID4096" altLang="ja-JP" dirty="0"/>
              <a:t> exp(-||y</a:t>
            </a:r>
            <a:r>
              <a:rPr lang="LID4096" altLang="ja-JP" baseline="-25000" dirty="0"/>
              <a:t>i</a:t>
            </a:r>
            <a:r>
              <a:rPr lang="LID4096" altLang="ja-JP" dirty="0"/>
              <a:t> </a:t>
            </a:r>
            <a:r>
              <a:rPr lang="en-US" altLang="ja-JP" dirty="0"/>
              <a:t>–</a:t>
            </a:r>
            <a:r>
              <a:rPr lang="LID4096" altLang="ja-JP" dirty="0"/>
              <a:t> y</a:t>
            </a:r>
            <a:r>
              <a:rPr lang="LID4096" altLang="ja-JP" baseline="-25000" dirty="0"/>
              <a:t>k</a:t>
            </a:r>
            <a:r>
              <a:rPr lang="LID4096" altLang="ja-JP" dirty="0"/>
              <a:t>||</a:t>
            </a:r>
            <a:r>
              <a:rPr lang="LID4096" altLang="ja-JP" baseline="30000" dirty="0"/>
              <a:t>2</a:t>
            </a:r>
            <a:r>
              <a:rPr lang="LID4096" altLang="ja-JP" dirty="0"/>
              <a:t>)	</a:t>
            </a:r>
            <a:r>
              <a:rPr lang="ja" altLang="en-US" dirty="0"/>
              <a:t>ただし、</a:t>
            </a:r>
            <a:r>
              <a:rPr lang="LID4096" altLang="ja" dirty="0"/>
              <a:t>q</a:t>
            </a:r>
            <a:r>
              <a:rPr lang="LID4096" altLang="ja-JP" dirty="0"/>
              <a:t>(i|i) = 0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8492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altLang="ja-JP" dirty="0"/>
              <a:t>T</a:t>
            </a:r>
            <a:r>
              <a:rPr lang="ja" altLang="en-US" dirty="0"/>
              <a:t>分布型確率的近傍埋め込み法</a:t>
            </a:r>
            <a:r>
              <a:rPr lang="LID4096" altLang="ja" dirty="0"/>
              <a:t>(t</a:t>
            </a:r>
            <a:r>
              <a:rPr lang="LID4096" altLang="ja-JP" dirty="0"/>
              <a:t>-SNE)</a:t>
            </a:r>
            <a:br>
              <a:rPr lang="en-US" altLang="ja" dirty="0"/>
            </a:br>
            <a:r>
              <a:rPr lang="LID4096" altLang="ja" sz="3200" dirty="0"/>
              <a:t>(t</a:t>
            </a:r>
            <a:r>
              <a:rPr lang="LID4096" altLang="ja-JP" sz="3200" dirty="0"/>
              <a:t>-distributed stochastic neighbor embedding)</a:t>
            </a:r>
            <a:endParaRPr lang="ja-JP" altLang="en-US" sz="3200" dirty="0"/>
          </a:p>
        </p:txBody>
      </p:sp>
      <p:pic>
        <p:nvPicPr>
          <p:cNvPr id="4" name="図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2" y="2622386"/>
            <a:ext cx="12096013" cy="42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70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f-ZA" altLang="ja-JP" dirty="0"/>
              <a:t>T</a:t>
            </a:r>
            <a:r>
              <a:rPr lang="ja" altLang="en-US" dirty="0"/>
              <a:t>分布型確率的近傍埋め込み法</a:t>
            </a:r>
            <a:r>
              <a:rPr lang="LID4096" altLang="ja" dirty="0"/>
              <a:t>(t</a:t>
            </a:r>
            <a:r>
              <a:rPr lang="LID4096" altLang="ja-JP" dirty="0"/>
              <a:t>-SNE)</a:t>
            </a:r>
            <a:br>
              <a:rPr lang="en-US" altLang="ja" dirty="0"/>
            </a:br>
            <a:r>
              <a:rPr lang="LID4096" altLang="ja" sz="3200" dirty="0"/>
              <a:t>(t</a:t>
            </a:r>
            <a:r>
              <a:rPr lang="LID4096" altLang="ja-JP" sz="3200" dirty="0"/>
              <a:t>-distributed stochastic neighbor embedding)</a:t>
            </a:r>
            <a:endParaRPr lang="ja-JP" altLang="en-US" sz="3200" dirty="0"/>
          </a:p>
        </p:txBody>
      </p:sp>
      <p:pic>
        <p:nvPicPr>
          <p:cNvPr id="4" name="図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7330" y="1917256"/>
            <a:ext cx="4997338" cy="49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36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altLang="ja-JP" dirty="0"/>
              <a:t>word2vect</a:t>
            </a:r>
            <a:r>
              <a:rPr lang="ja" altLang="en-US" dirty="0"/>
              <a:t>使ってみると・・・</a:t>
            </a:r>
            <a:endParaRPr lang="ja-JP" altLang="en-US" dirty="0"/>
          </a:p>
        </p:txBody>
      </p:sp>
      <p:pic>
        <p:nvPicPr>
          <p:cNvPr id="4" name="図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077" y="1855597"/>
            <a:ext cx="8003843" cy="500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altLang="ja-JP" dirty="0"/>
              <a:t>word2vect</a:t>
            </a:r>
            <a:r>
              <a:rPr lang="ja" altLang="en-US" dirty="0"/>
              <a:t>使ってみると・・・</a:t>
            </a:r>
            <a:endParaRPr lang="ja-JP" altLang="en-US" dirty="0"/>
          </a:p>
        </p:txBody>
      </p:sp>
      <p:pic>
        <p:nvPicPr>
          <p:cNvPr id="4" name="図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700" y="0"/>
            <a:ext cx="10986598" cy="68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分布仮説</a:t>
            </a:r>
            <a:r>
              <a:rPr lang="LID4096" altLang="ja" dirty="0"/>
              <a:t>(distributional</a:t>
            </a:r>
            <a:r>
              <a:rPr lang="LID4096" altLang="ja-JP" dirty="0"/>
              <a:t> hypothesis)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89309" y="2392884"/>
            <a:ext cx="10554574" cy="3636511"/>
          </a:xfrm>
        </p:spPr>
        <p:txBody>
          <a:bodyPr/>
          <a:lstStyle/>
          <a:p>
            <a:r>
              <a:rPr lang="LID4096" altLang="ja" dirty="0"/>
              <a:t>The</a:t>
            </a:r>
            <a:r>
              <a:rPr lang="LID4096" altLang="ja-JP" dirty="0"/>
              <a:t> Distributional Hypothesis is that words that occur in the same contexts tend to have similar meanings(Harris, 1954). (ACL wiki)</a:t>
            </a:r>
            <a:endParaRPr lang="LID4096" altLang="ja" dirty="0"/>
          </a:p>
          <a:p>
            <a:r>
              <a:rPr lang="ja" altLang="en-US" dirty="0"/>
              <a:t>分布仮説とは、同じ文脈に現れた単語は、似たような意味を持つ。というものである。</a:t>
            </a:r>
            <a:endParaRPr lang="LID4096" altLang="ja-JP" dirty="0"/>
          </a:p>
        </p:txBody>
      </p:sp>
    </p:spTree>
    <p:extLst>
      <p:ext uri="{BB962C8B-B14F-4D97-AF65-F5344CB8AC3E}">
        <p14:creationId xmlns:p14="http://schemas.microsoft.com/office/powerpoint/2010/main" val="368065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分布仮説</a:t>
            </a:r>
            <a:r>
              <a:rPr lang="LID4096" altLang="ja" dirty="0"/>
              <a:t> </a:t>
            </a:r>
            <a:r>
              <a:rPr lang="LID4096" altLang="ja-JP" dirty="0"/>
              <a:t>- </a:t>
            </a:r>
            <a:r>
              <a:rPr lang="ja" altLang="en-US" dirty="0"/>
              <a:t>例</a:t>
            </a:r>
            <a:r>
              <a:rPr lang="LID4096" altLang="ja-JP" dirty="0"/>
              <a:t> -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89309" y="2392884"/>
            <a:ext cx="10554574" cy="3636511"/>
          </a:xfrm>
        </p:spPr>
        <p:txBody>
          <a:bodyPr/>
          <a:lstStyle/>
          <a:p>
            <a:pPr marL="57150" indent="0">
              <a:buNone/>
            </a:pPr>
            <a:r>
              <a:rPr lang="ja" altLang="en-US" dirty="0"/>
              <a:t>今日のご飯は人参と玉ねぎとお肉を使って作った</a:t>
            </a:r>
            <a:r>
              <a:rPr lang="en-US" altLang="ja" dirty="0"/>
              <a:t>		</a:t>
            </a:r>
            <a:r>
              <a:rPr lang="ja" altLang="en-US" dirty="0"/>
              <a:t>カレーライス</a:t>
            </a:r>
            <a:r>
              <a:rPr lang="en-US" altLang="ja" dirty="0"/>
              <a:t>	</a:t>
            </a:r>
            <a:r>
              <a:rPr lang="ja" altLang="en-US" dirty="0"/>
              <a:t>よー</a:t>
            </a:r>
            <a:endParaRPr lang="en-US" altLang="ja" dirty="0"/>
          </a:p>
          <a:p>
            <a:pPr marL="57150" indent="0">
              <a:buNone/>
            </a:pPr>
            <a:r>
              <a:rPr lang="ja" altLang="en-US" dirty="0"/>
              <a:t>今日のご飯は人参と玉ねぎとお肉を使って作った</a:t>
            </a:r>
            <a:r>
              <a:rPr lang="en-US" altLang="ja" dirty="0"/>
              <a:t>		</a:t>
            </a:r>
            <a:r>
              <a:rPr lang="ja" altLang="en-US" dirty="0"/>
              <a:t>シチュー</a:t>
            </a:r>
            <a:r>
              <a:rPr lang="en-US" altLang="ja" dirty="0"/>
              <a:t>		</a:t>
            </a:r>
            <a:r>
              <a:rPr lang="ja" altLang="en-US" dirty="0"/>
              <a:t>よー</a:t>
            </a:r>
            <a:endParaRPr lang="en-US" altLang="ja" dirty="0"/>
          </a:p>
          <a:p>
            <a:pPr marL="57150" indent="0">
              <a:buNone/>
            </a:pPr>
            <a:r>
              <a:rPr lang="ja" altLang="en-US" dirty="0"/>
              <a:t>今日のご飯は人参と玉ねぎとお肉を使って作った</a:t>
            </a:r>
            <a:r>
              <a:rPr lang="en-US" altLang="ja" dirty="0"/>
              <a:t>		</a:t>
            </a:r>
            <a:r>
              <a:rPr lang="ja" altLang="en-US" dirty="0"/>
              <a:t>ハヤシライス</a:t>
            </a:r>
            <a:r>
              <a:rPr lang="en-US" altLang="ja" dirty="0"/>
              <a:t>	</a:t>
            </a:r>
            <a:r>
              <a:rPr lang="ja" altLang="en-US" dirty="0"/>
              <a:t>よー</a:t>
            </a:r>
            <a:endParaRPr lang="en-US" altLang="ja" dirty="0"/>
          </a:p>
          <a:p>
            <a:pPr marL="57150" indent="0">
              <a:buNone/>
            </a:pPr>
            <a:r>
              <a:rPr lang="ja" altLang="en-US" dirty="0"/>
              <a:t>今日のご飯は人参と玉ねぎとお肉を使って作った</a:t>
            </a:r>
            <a:r>
              <a:rPr lang="en-US" altLang="ja" dirty="0"/>
              <a:t>		</a:t>
            </a:r>
            <a:r>
              <a:rPr lang="ja" altLang="en-US" dirty="0"/>
              <a:t>チキンライス</a:t>
            </a:r>
            <a:r>
              <a:rPr lang="en-US" altLang="ja" dirty="0"/>
              <a:t>	</a:t>
            </a:r>
            <a:r>
              <a:rPr lang="ja" altLang="en-US" dirty="0"/>
              <a:t>よー</a:t>
            </a:r>
            <a:endParaRPr lang="LID4096" altLang="ja-JP" dirty="0"/>
          </a:p>
        </p:txBody>
      </p:sp>
      <p:pic>
        <p:nvPicPr>
          <p:cNvPr id="4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21" y="5282113"/>
            <a:ext cx="2353316" cy="1568878"/>
          </a:xfrm>
          <a:prstGeom prst="rect">
            <a:avLst/>
          </a:prstGeom>
        </p:spPr>
      </p:pic>
      <p:pic>
        <p:nvPicPr>
          <p:cNvPr id="5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79" y="5276080"/>
            <a:ext cx="2357220" cy="1574911"/>
          </a:xfrm>
          <a:prstGeom prst="rect">
            <a:avLst/>
          </a:prstGeom>
        </p:spPr>
      </p:pic>
      <p:pic>
        <p:nvPicPr>
          <p:cNvPr id="6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09" y="5276080"/>
            <a:ext cx="1995607" cy="1574911"/>
          </a:xfrm>
          <a:prstGeom prst="rect">
            <a:avLst/>
          </a:prstGeom>
        </p:spPr>
      </p:pic>
      <p:pic>
        <p:nvPicPr>
          <p:cNvPr id="7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710" y="5276080"/>
            <a:ext cx="2369917" cy="15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2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統計的意味論</a:t>
            </a:r>
            <a:r>
              <a:rPr lang="LID4096" altLang="ja" dirty="0"/>
              <a:t>(Statistical</a:t>
            </a:r>
            <a:r>
              <a:rPr lang="LID4096" altLang="ja-JP" dirty="0"/>
              <a:t> Semantics)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ID4096" altLang="ja" dirty="0"/>
              <a:t>Statistical</a:t>
            </a:r>
            <a:r>
              <a:rPr lang="LID4096" altLang="ja-JP" dirty="0"/>
              <a:t> Semantics is the study of </a:t>
            </a:r>
            <a:r>
              <a:rPr lang="ja-JP" altLang="en-US" dirty="0"/>
              <a:t>“</a:t>
            </a:r>
            <a:r>
              <a:rPr lang="LID4096" altLang="ja-JP" dirty="0"/>
              <a:t>how the statistical patterns of human word usage can be used to figure out what people mean, at least to a level sufficient for information access</a:t>
            </a:r>
            <a:r>
              <a:rPr lang="ja-JP" altLang="en-US" dirty="0"/>
              <a:t>”</a:t>
            </a:r>
            <a:r>
              <a:rPr lang="LID4096" altLang="ja-JP" dirty="0"/>
              <a:t>(ACL wiki)</a:t>
            </a:r>
            <a:endParaRPr lang="en-US" altLang="ja" dirty="0"/>
          </a:p>
          <a:p>
            <a:r>
              <a:rPr lang="ja" altLang="en-US" dirty="0"/>
              <a:t>語の統計的な性質から意味を考える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394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統計的意味論</a:t>
            </a:r>
            <a:r>
              <a:rPr lang="LID4096" altLang="ja" dirty="0"/>
              <a:t> </a:t>
            </a:r>
            <a:r>
              <a:rPr lang="LID4096" altLang="ja-JP" dirty="0"/>
              <a:t>- </a:t>
            </a:r>
            <a:r>
              <a:rPr lang="ja" altLang="en-US" dirty="0"/>
              <a:t>例</a:t>
            </a:r>
            <a:r>
              <a:rPr lang="LID4096" altLang="ja-JP" dirty="0"/>
              <a:t> -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" altLang="en-US" dirty="0"/>
              <a:t>チキンライスにグリンピースは必ずしも必要ではない</a:t>
            </a:r>
            <a:endParaRPr lang="en-US" altLang="ja" dirty="0"/>
          </a:p>
          <a:p>
            <a:pPr marL="0" indent="0">
              <a:buNone/>
            </a:pPr>
            <a:r>
              <a:rPr lang="ja" altLang="en-US" dirty="0"/>
              <a:t>オムライスの中はチキンライス派だ</a:t>
            </a:r>
            <a:endParaRPr lang="en-US" altLang="ja" dirty="0"/>
          </a:p>
          <a:p>
            <a:pPr marL="0" indent="0">
              <a:buNone/>
            </a:pPr>
            <a:r>
              <a:rPr lang="ja" altLang="en-US" dirty="0"/>
              <a:t>ケチャップがないのにチキンライスを作ろうだなんて無茶だ。</a:t>
            </a:r>
            <a:endParaRPr lang="en-US" altLang="ja" dirty="0"/>
          </a:p>
          <a:p>
            <a:pPr marL="0" indent="0">
              <a:buNone/>
            </a:pPr>
            <a:r>
              <a:rPr lang="ja" altLang="en-US" dirty="0"/>
              <a:t>チキンライスはおいしい</a:t>
            </a:r>
            <a:endParaRPr lang="ja-JP" altLang="en-US" dirty="0"/>
          </a:p>
        </p:txBody>
      </p:sp>
      <p:pic>
        <p:nvPicPr>
          <p:cNvPr id="4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1937845"/>
            <a:ext cx="4762500" cy="49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4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分布的意味表現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" altLang="en-US" dirty="0"/>
              <a:t>分布仮説に基づいて作成される単語の意味表現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239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" altLang="en-US" dirty="0"/>
              <a:t>分布的意味表現</a:t>
            </a:r>
            <a:r>
              <a:rPr lang="LID4096" altLang="ja" dirty="0"/>
              <a:t> -</a:t>
            </a:r>
            <a:r>
              <a:rPr lang="LID4096" altLang="ja-JP" dirty="0"/>
              <a:t> </a:t>
            </a:r>
            <a:r>
              <a:rPr lang="ja" altLang="en-US" dirty="0"/>
              <a:t>例</a:t>
            </a:r>
            <a:r>
              <a:rPr lang="LID4096" altLang="ja-JP" dirty="0"/>
              <a:t> -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ja" altLang="en-US" b="1" dirty="0">
                <a:solidFill>
                  <a:srgbClr val="FF0000"/>
                </a:solidFill>
              </a:rPr>
              <a:t>チキンライス</a:t>
            </a:r>
            <a:r>
              <a:rPr lang="LID4096" altLang="ja" b="1" dirty="0">
                <a:solidFill>
                  <a:srgbClr val="FF0000"/>
                </a:solidFill>
              </a:rPr>
              <a:t> </a:t>
            </a:r>
            <a:r>
              <a:rPr lang="ja" altLang="en-US" dirty="0"/>
              <a:t>に</a:t>
            </a:r>
            <a:r>
              <a:rPr lang="LID4096" altLang="ja" dirty="0"/>
              <a:t> </a:t>
            </a:r>
            <a:r>
              <a:rPr lang="ja" altLang="en-US" dirty="0"/>
              <a:t>グリンピース</a:t>
            </a:r>
            <a:r>
              <a:rPr lang="LID4096" altLang="ja" dirty="0"/>
              <a:t> </a:t>
            </a:r>
            <a:r>
              <a:rPr lang="ja" altLang="en-US" dirty="0"/>
              <a:t>は</a:t>
            </a:r>
            <a:r>
              <a:rPr lang="LID4096" altLang="ja" dirty="0"/>
              <a:t> </a:t>
            </a:r>
            <a:r>
              <a:rPr lang="ja" altLang="en-US" dirty="0"/>
              <a:t>必ずしも</a:t>
            </a:r>
            <a:r>
              <a:rPr lang="LID4096" altLang="ja" dirty="0"/>
              <a:t> </a:t>
            </a:r>
            <a:r>
              <a:rPr lang="ja" altLang="en-US" dirty="0"/>
              <a:t>必要</a:t>
            </a:r>
            <a:r>
              <a:rPr lang="LID4096" altLang="ja" dirty="0"/>
              <a:t> </a:t>
            </a:r>
            <a:r>
              <a:rPr lang="ja" altLang="en-US" dirty="0"/>
              <a:t>で</a:t>
            </a:r>
            <a:r>
              <a:rPr lang="LID4096" altLang="ja" dirty="0"/>
              <a:t> </a:t>
            </a:r>
            <a:r>
              <a:rPr lang="ja" altLang="en-US" dirty="0"/>
              <a:t>は</a:t>
            </a:r>
            <a:r>
              <a:rPr lang="LID4096" altLang="ja" dirty="0"/>
              <a:t> </a:t>
            </a:r>
            <a:r>
              <a:rPr lang="ja" altLang="en-US" dirty="0"/>
              <a:t>ない</a:t>
            </a:r>
            <a:endParaRPr lang="en-US" altLang="ja" dirty="0"/>
          </a:p>
          <a:p>
            <a:pPr>
              <a:buFont typeface="+mj-lt"/>
              <a:buAutoNum type="arabicPeriod"/>
            </a:pPr>
            <a:r>
              <a:rPr lang="ja" altLang="en-US" dirty="0"/>
              <a:t>ケチャップ</a:t>
            </a:r>
            <a:r>
              <a:rPr lang="LID4096" altLang="ja" dirty="0"/>
              <a:t> </a:t>
            </a:r>
            <a:r>
              <a:rPr lang="ja" altLang="en-US" dirty="0"/>
              <a:t>が</a:t>
            </a:r>
            <a:r>
              <a:rPr lang="LID4096" altLang="ja" dirty="0"/>
              <a:t> </a:t>
            </a:r>
            <a:r>
              <a:rPr lang="ja" altLang="en-US" dirty="0"/>
              <a:t>ない</a:t>
            </a:r>
            <a:r>
              <a:rPr lang="LID4096" altLang="ja" dirty="0"/>
              <a:t> </a:t>
            </a:r>
            <a:r>
              <a:rPr lang="ja" altLang="en-US" dirty="0"/>
              <a:t>のに</a:t>
            </a:r>
            <a:r>
              <a:rPr lang="LID4096" altLang="ja" dirty="0"/>
              <a:t> </a:t>
            </a:r>
            <a:r>
              <a:rPr lang="ja" altLang="en-US" b="1" dirty="0">
                <a:solidFill>
                  <a:srgbClr val="FF0000"/>
                </a:solidFill>
              </a:rPr>
              <a:t>チキンライス</a:t>
            </a:r>
            <a:r>
              <a:rPr lang="LID4096" altLang="ja" b="1" dirty="0">
                <a:solidFill>
                  <a:srgbClr val="FF0000"/>
                </a:solidFill>
              </a:rPr>
              <a:t> </a:t>
            </a:r>
            <a:r>
              <a:rPr lang="ja" altLang="en-US" dirty="0"/>
              <a:t>を</a:t>
            </a:r>
            <a:r>
              <a:rPr lang="LID4096" altLang="ja" dirty="0"/>
              <a:t> </a:t>
            </a:r>
            <a:r>
              <a:rPr lang="ja" altLang="en-US" dirty="0"/>
              <a:t>作ろ</a:t>
            </a:r>
            <a:r>
              <a:rPr lang="LID4096" altLang="ja" dirty="0"/>
              <a:t> </a:t>
            </a:r>
            <a:r>
              <a:rPr lang="ja" altLang="en-US" dirty="0"/>
              <a:t>う</a:t>
            </a:r>
            <a:r>
              <a:rPr lang="LID4096" altLang="ja" dirty="0"/>
              <a:t> </a:t>
            </a:r>
            <a:r>
              <a:rPr lang="ja" altLang="en-US" dirty="0"/>
              <a:t>だ</a:t>
            </a:r>
            <a:r>
              <a:rPr lang="LID4096" altLang="ja" dirty="0"/>
              <a:t> </a:t>
            </a:r>
            <a:r>
              <a:rPr lang="ja" altLang="en-US" dirty="0"/>
              <a:t>なんて</a:t>
            </a:r>
            <a:r>
              <a:rPr lang="LID4096" altLang="ja" dirty="0"/>
              <a:t> </a:t>
            </a:r>
            <a:r>
              <a:rPr lang="ja" altLang="en-US" dirty="0"/>
              <a:t>無茶</a:t>
            </a:r>
            <a:r>
              <a:rPr lang="LID4096" altLang="ja" dirty="0"/>
              <a:t> </a:t>
            </a:r>
            <a:r>
              <a:rPr lang="ja" altLang="en-US" dirty="0"/>
              <a:t>だ</a:t>
            </a:r>
            <a:endParaRPr lang="en-US" altLang="ja" dirty="0"/>
          </a:p>
          <a:p>
            <a:pPr marL="0" indent="0">
              <a:buNone/>
            </a:pPr>
            <a:r>
              <a:rPr lang="ja" altLang="en-US" dirty="0"/>
              <a:t>対象語</a:t>
            </a:r>
            <a:r>
              <a:rPr lang="LID4096" altLang="ja" dirty="0"/>
              <a:t>(target</a:t>
            </a:r>
            <a:r>
              <a:rPr lang="LID4096" altLang="ja-JP" dirty="0"/>
              <a:t> word)		</a:t>
            </a:r>
            <a:r>
              <a:rPr lang="ja" altLang="en-US" dirty="0"/>
              <a:t>：チキンライス</a:t>
            </a:r>
            <a:endParaRPr lang="en-US" altLang="ja" dirty="0"/>
          </a:p>
          <a:p>
            <a:pPr marL="0" indent="0">
              <a:buNone/>
            </a:pPr>
            <a:r>
              <a:rPr lang="ja" altLang="en-US" dirty="0"/>
              <a:t>文脈語</a:t>
            </a:r>
            <a:r>
              <a:rPr lang="LID4096" altLang="ja" dirty="0"/>
              <a:t>(context</a:t>
            </a:r>
            <a:r>
              <a:rPr lang="LID4096" altLang="ja-JP" dirty="0"/>
              <a:t> word)	</a:t>
            </a:r>
            <a:r>
              <a:rPr lang="ja" altLang="en-US" dirty="0"/>
              <a:t>：ある単語</a:t>
            </a:r>
            <a:r>
              <a:rPr lang="LID4096" altLang="ja" dirty="0"/>
              <a:t>x</a:t>
            </a:r>
            <a:r>
              <a:rPr lang="ja" altLang="en-US" dirty="0"/>
              <a:t>の周辺に現れる単語</a:t>
            </a:r>
            <a:endParaRPr lang="LID4096" altLang="ja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" dirty="0"/>
              <a:t>※</a:t>
            </a:r>
            <a:r>
              <a:rPr lang="ja" altLang="en-US" dirty="0"/>
              <a:t>文法的な意味のみを持つ助詞や助動詞、接続詞は不要語として無視する</a:t>
            </a:r>
            <a:endParaRPr lang="en-US" altLang="ja" dirty="0"/>
          </a:p>
          <a:p>
            <a:pPr marL="0" indent="0">
              <a:buNone/>
            </a:pPr>
            <a:r>
              <a:rPr lang="ja" altLang="en-US" b="1" dirty="0"/>
              <a:t>チキンライス</a:t>
            </a:r>
            <a:r>
              <a:rPr lang="ja" altLang="en-US" dirty="0"/>
              <a:t>の意味表現</a:t>
            </a:r>
            <a:endParaRPr lang="en-US" altLang="ja" dirty="0"/>
          </a:p>
          <a:p>
            <a:pPr marL="0" indent="0">
              <a:buNone/>
            </a:pPr>
            <a:r>
              <a:rPr lang="LID4096" altLang="ja-JP" dirty="0"/>
              <a:t>[(</a:t>
            </a:r>
            <a:r>
              <a:rPr lang="ja" altLang="en-US" dirty="0"/>
              <a:t>グリンピース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必ずしも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必要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ケチャップ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ない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作る</a:t>
            </a:r>
            <a:r>
              <a:rPr lang="LID4096" altLang="ja" dirty="0"/>
              <a:t>:</a:t>
            </a:r>
            <a:r>
              <a:rPr lang="LID4096" altLang="ja-JP" dirty="0"/>
              <a:t>1),(</a:t>
            </a:r>
            <a:r>
              <a:rPr lang="ja" altLang="en-US" dirty="0"/>
              <a:t>無茶</a:t>
            </a:r>
            <a:r>
              <a:rPr lang="LID4096" altLang="ja" dirty="0"/>
              <a:t>:</a:t>
            </a:r>
            <a:r>
              <a:rPr lang="LID4096" altLang="ja-JP" dirty="0"/>
              <a:t>1)]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53108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ォータブル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ワイド画面</PresentationFormat>
  <Slides>36</Slides>
  <Notes>3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37" baseType="lpstr">
      <vt:lpstr>クォータブル</vt:lpstr>
      <vt:lpstr>word2vec、使ってみました。</vt:lpstr>
      <vt:lpstr>word2vec とは</vt:lpstr>
      <vt:lpstr>意味表現の学習</vt:lpstr>
      <vt:lpstr>分布仮説(distributional hypothesis)</vt:lpstr>
      <vt:lpstr>分布仮説 - 例 -</vt:lpstr>
      <vt:lpstr>統計的意味論(Statistical Semantics)</vt:lpstr>
      <vt:lpstr>統計的意味論 - 例 -</vt:lpstr>
      <vt:lpstr>分布的意味表現</vt:lpstr>
      <vt:lpstr>分布的意味表現 - 例 -</vt:lpstr>
      <vt:lpstr>分布的意味表現</vt:lpstr>
      <vt:lpstr>分布的意味表現</vt:lpstr>
      <vt:lpstr>分散的意味表現</vt:lpstr>
      <vt:lpstr>word2vec</vt:lpstr>
      <vt:lpstr>連続袋詰めモデル (continuous bag-of-words model, CBOW)</vt:lpstr>
      <vt:lpstr>連続袋詰めモデル (continuous bag-of-words model, CBOW)</vt:lpstr>
      <vt:lpstr>連続袋詰めモデル (continuous bag-of-words model, CBOW)</vt:lpstr>
      <vt:lpstr>ソフトマックス関数</vt:lpstr>
      <vt:lpstr>連続スキップグラム (continuous skip-gram model, SG)</vt:lpstr>
      <vt:lpstr>CBOWと、連続Skip-gramモデル</vt:lpstr>
      <vt:lpstr>CBOWと、連続Skip-gramモデル</vt:lpstr>
      <vt:lpstr>連続Skip-gramモデル</vt:lpstr>
      <vt:lpstr>連続Skip-gramモデルの最適化</vt:lpstr>
      <vt:lpstr>連続Skip-gramモデルの最適化</vt:lpstr>
      <vt:lpstr>連続Skip-gramモデルの最適化</vt:lpstr>
      <vt:lpstr>連続Skip-gramモデルの最適化</vt:lpstr>
      <vt:lpstr>AdaGrad</vt:lpstr>
      <vt:lpstr>負例サンプリング</vt:lpstr>
      <vt:lpstr>階層型ソフトマックスによる近似計算</vt:lpstr>
      <vt:lpstr>T分布型確率的近傍埋め込み法(t-SNE) (t-distributed stochastic neighbor embedding)</vt:lpstr>
      <vt:lpstr>T分布型確率的近傍埋め込み法(t-SNE) (t-distributed stochastic neighbor embedding)</vt:lpstr>
      <vt:lpstr>T分布型確率的近傍埋め込み法(t-SNE) (t-distributed stochastic neighbor embedding)</vt:lpstr>
      <vt:lpstr>T分布型確率的近傍埋め込み法(t-SNE) (t-distributed stochastic neighbor embedding)</vt:lpstr>
      <vt:lpstr>T分布型確率的近傍埋め込み法(t-SNE) (t-distributed stochastic neighbor embedding)</vt:lpstr>
      <vt:lpstr>T分布型確率的近傍埋め込み法(t-SNE) (t-distributed stochastic neighbor embedding)</vt:lpstr>
      <vt:lpstr>word2vect使ってみると・・・</vt:lpstr>
      <vt:lpstr>word2vect使ってみると・・・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word2vec、使ってみました。</dc:title>
  <cp:revision>7</cp:revision>
  <dcterms:modified xsi:type="dcterms:W3CDTF">2016-11-21T03:19:51Z</dcterms:modified>
</cp:coreProperties>
</file>